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57" r:id="rId2"/>
    <p:sldId id="295" r:id="rId3"/>
    <p:sldId id="375" r:id="rId4"/>
    <p:sldId id="407" r:id="rId5"/>
    <p:sldId id="449" r:id="rId6"/>
    <p:sldId id="460" r:id="rId7"/>
    <p:sldId id="461" r:id="rId8"/>
    <p:sldId id="447" r:id="rId9"/>
    <p:sldId id="450" r:id="rId10"/>
    <p:sldId id="458" r:id="rId11"/>
    <p:sldId id="457" r:id="rId12"/>
    <p:sldId id="451" r:id="rId13"/>
    <p:sldId id="459" r:id="rId14"/>
    <p:sldId id="452" r:id="rId15"/>
    <p:sldId id="462" r:id="rId16"/>
    <p:sldId id="454" r:id="rId17"/>
    <p:sldId id="410" r:id="rId18"/>
    <p:sldId id="453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23" r:id="rId27"/>
    <p:sldId id="413" r:id="rId28"/>
    <p:sldId id="424" r:id="rId29"/>
    <p:sldId id="428" r:id="rId30"/>
  </p:sldIdLst>
  <p:sldSz cx="24384000" cy="13716000"/>
  <p:notesSz cx="6858000" cy="9144000"/>
  <p:embeddedFontLst>
    <p:embeddedFont>
      <p:font typeface="Cabin Sketch" panose="020B0503050202020004" pitchFamily="34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Google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853"/>
    <a:srgbClr val="2B82FB"/>
    <a:srgbClr val="EF6C00"/>
    <a:srgbClr val="F1B235"/>
    <a:srgbClr val="EA4335"/>
    <a:srgbClr val="FBBC05"/>
    <a:srgbClr val="F9F9F9"/>
    <a:srgbClr val="E8F8ED"/>
    <a:srgbClr val="F7F7F7"/>
    <a:srgbClr val="FE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94660"/>
  </p:normalViewPr>
  <p:slideViewPr>
    <p:cSldViewPr snapToGrid="0">
      <p:cViewPr varScale="1">
        <p:scale>
          <a:sx n="43" d="100"/>
          <a:sy n="43" d="100"/>
        </p:scale>
        <p:origin x="714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5C16C426-DDBC-DCFF-5020-CAFEC903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273C3321-F2DB-C8AF-CABD-CD1C3F205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653B0B7-146F-756D-47A2-3932C4AE0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61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9C80636-3327-1F26-B646-045D9373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BC83800-A109-BD80-38EE-0254CE138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CB5F13C2-78D7-6358-05ED-EC617C00E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75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98BAF2FA-8DE6-15A8-15CC-1C3B1BB5F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7D1920DE-B3C8-9E43-7FD8-8D8C9E3F03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4ADC4C8B-2188-05FF-47E4-C7F90D836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2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BA28AEA-D6BE-32A6-7448-4A2AE3719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C5ECFC27-7BFE-4DC7-FC06-A1902332ED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A44B2DD-F8FC-B0DC-0F97-42422695B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111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FF4FC008-4506-2592-5209-BC839F0F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36BD9946-D859-FBB0-F059-A7F7EE3D1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BEE7E074-9165-4E95-44D0-9E3F5C253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349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E43F4B5-A0B4-4DDB-43CB-9F9F17DB8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EB48BE34-34E1-7A18-DA6D-C9B07AA01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2AC0FC5-8573-394E-E752-C918FF4E1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99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E456557A-7FA2-8D89-8BBE-303B1C61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57982330-2DDA-6237-2E6E-50B64E0C0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6CCE3F47-5D4E-4AB1-9127-162410764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654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9BEE974-2707-0FE4-5236-6592CDFC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6A907D97-439D-ED85-4C06-A742D27BDE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C9BDD7F2-044D-0336-84BD-6ECBF849A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85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155E8FF4-57E3-1DA6-BAC5-125BDDCD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4763AE1A-8BE6-88B2-F367-A117BB0F4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CD5919BC-09F0-B0F0-110C-CBD0AF4D5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8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CD8F309-2B2B-54A4-04D7-4D3A89B7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A6B9909F-2B95-61A5-542A-3C725B9D9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15BBCF4-CF31-54F6-00D9-48ABE897A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1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6116203-BE7D-1D52-E13C-8958668C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DB4B1B35-6D57-FF81-E8A9-ABCA4F355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17DB86F8-2B32-D539-59FF-794CCFD86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896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63FBFCD-7681-AB02-E4B0-5D41B45B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5674FA9F-29E2-25E9-09CD-9A88FA798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E61ADC4-72C8-FF3E-3542-0E748D799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67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6E26B2B-1C65-F93D-4AD5-5BFA9ED6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0BAEE12C-D4BE-B159-3AF1-10CDDA29D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61ECCC4E-C643-EC07-1EEB-70B7EAAF0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81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83AFB07-2649-70F2-846F-1BDF7DFC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644E9458-35EA-9ACB-0D38-49BCA2062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B096BA58-4D53-967E-AC35-35E628963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2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7DEE661-7BF6-1C8F-E946-FB5E7AD3B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A7C3124F-4E4F-4A2E-D4B4-716B101E1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C5D38BD-3F52-FDA8-862A-C1E628A3B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776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51D8EB1-4910-C480-C6F6-C8398863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4A3DCD2-C7D4-7139-BD0E-3DCA97699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ED865686-7FA9-7EEA-147A-086544093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7897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FD864A7-66E1-4641-7055-AF56648B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B403948A-8F78-3850-51FB-3854241E1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E0DB223-C01E-7060-7993-AC04A294E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504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60FD71E-1F1E-7E24-DF01-F27A33A2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54FE8D09-FD22-5B3C-E705-802BB89D7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E7531CC-1F1C-07A6-8694-2128F846E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02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7075A52-0291-0FC2-F57D-ABC9F279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0F8B4E9-5F55-41BE-90BE-E846575BD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1A244D1-5A52-2B4E-4FEC-A51DDF4B5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08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CAD882-2DE0-1F2F-E41A-5F614684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6317198-35E4-CA28-50B5-FDA6BAE9A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C0F8B0F-AFC4-DF13-D705-31F426CD7F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616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D7066124-4EA6-5BB2-6A35-CB222EA8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97203BD3-EA20-9D86-D448-035575A64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46A80D0D-FBB5-0E68-5F40-199B627F3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88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5D7C288-476D-4FC5-DA2B-EFAE3D93C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F9F805F6-D0C7-A566-57EA-5C523B21D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9E9A630-190E-F6DF-A7F3-F9F21E96C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08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B8EFBA7D-3367-7BBA-B8B4-0BF5EB42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93A4FC56-45DC-73FF-3F2F-EEAE82DF7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42650840-93CB-B1D0-B05E-12BC7DCED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70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62F1DB3F-0051-CCEE-2645-2CD71AC0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09DEC3FD-F997-8C63-AA0C-3772F5687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0814B00B-D4E1-49AF-307C-42CB2DD76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0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DA148D4-5D4D-15B2-683B-3CFBDDE6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EA513FD1-D334-B3B1-00D3-62FBC48BE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50DE871C-0AA1-CCFB-1205-1DB1C0481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21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62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6" r:id="rId3"/>
    <p:sldLayoutId id="2147483663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huggingface.co/docs/smolagents" TargetMode="External"/><Relationship Id="rId7" Type="http://schemas.openxmlformats.org/officeDocument/2006/relationships/hyperlink" Target="https://www.langchain.com/langgraph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pydantic.dev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www.crewai.com/introduction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cloud.google.com/products/agent-builder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AI-Agents-ML-Chandigar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google-ai-agents-whitepaper" TargetMode="External"/><Relationship Id="rId7" Type="http://schemas.openxmlformats.org/officeDocument/2006/relationships/hyperlink" Target="https://github.com/NSTiwari/ML-Chandigarh-AI-Agen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products/agent-builder" TargetMode="External"/><Relationship Id="rId5" Type="http://schemas.openxmlformats.org/officeDocument/2006/relationships/hyperlink" Target="https://github.com/huggingface/smolagents" TargetMode="External"/><Relationship Id="rId4" Type="http://schemas.openxmlformats.org/officeDocument/2006/relationships/hyperlink" Target="https://huggingface.co/docs/smolagen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Associate Data Scientist @ Colgate-Palmolive</a:t>
            </a:r>
          </a:p>
        </p:txBody>
      </p:sp>
      <p:pic>
        <p:nvPicPr>
          <p:cNvPr id="3" name="Picture 4" descr="Sparkles Emoji (U+2728)">
            <a:extLst>
              <a:ext uri="{FF2B5EF4-FFF2-40B4-BE49-F238E27FC236}">
                <a16:creationId xmlns:a16="http://schemas.microsoft.com/office/drawing/2014/main" id="{DD1487E8-64A3-F1F9-795E-B95E94E5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95" y="7285175"/>
            <a:ext cx="1538172" cy="15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2C1FE-BB77-4301-8EAA-038AB0979FC6}"/>
              </a:ext>
            </a:extLst>
          </p:cNvPr>
          <p:cNvSpPr txBox="1"/>
          <p:nvPr/>
        </p:nvSpPr>
        <p:spPr>
          <a:xfrm>
            <a:off x="4373135" y="5966037"/>
            <a:ext cx="9991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Agents</a:t>
            </a:r>
            <a:endParaRPr lang="en-IN" sz="66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C03AD35-5488-171C-FAAB-FE8C42C7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687" y="2965283"/>
            <a:ext cx="8058615" cy="77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1C6BA2D7-0FF1-505F-A2C4-976C0867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9EAEC53-2CAA-3C81-7A6E-B8141328B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018" y="47318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Types of AI Agents and Agentic Systems</a:t>
            </a:r>
            <a:endParaRPr sz="5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659486-9735-756C-0EB9-83F5EEC4E456}"/>
              </a:ext>
            </a:extLst>
          </p:cNvPr>
          <p:cNvSpPr/>
          <p:nvPr/>
        </p:nvSpPr>
        <p:spPr>
          <a:xfrm>
            <a:off x="2891958" y="3087962"/>
            <a:ext cx="8274205" cy="3569315"/>
          </a:xfrm>
          <a:prstGeom prst="roundRect">
            <a:avLst/>
          </a:prstGeom>
          <a:noFill/>
          <a:ln w="38100"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A960E7-06CC-ACA6-0824-E2251A26CD4A}"/>
              </a:ext>
            </a:extLst>
          </p:cNvPr>
          <p:cNvSpPr/>
          <p:nvPr/>
        </p:nvSpPr>
        <p:spPr>
          <a:xfrm>
            <a:off x="2925259" y="7662038"/>
            <a:ext cx="8274205" cy="3569315"/>
          </a:xfrm>
          <a:prstGeom prst="roundRect">
            <a:avLst/>
          </a:prstGeom>
          <a:noFill/>
          <a:ln w="38100"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B5D64F-0A51-8513-4695-9D935DDA3FCD}"/>
              </a:ext>
            </a:extLst>
          </p:cNvPr>
          <p:cNvSpPr/>
          <p:nvPr/>
        </p:nvSpPr>
        <p:spPr>
          <a:xfrm>
            <a:off x="13574828" y="3087962"/>
            <a:ext cx="8274205" cy="3569316"/>
          </a:xfrm>
          <a:prstGeom prst="roundRect">
            <a:avLst/>
          </a:prstGeom>
          <a:noFill/>
          <a:ln w="3810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0F74E7-F8D9-2FEC-2815-2CA56D57DE9A}"/>
              </a:ext>
            </a:extLst>
          </p:cNvPr>
          <p:cNvSpPr/>
          <p:nvPr/>
        </p:nvSpPr>
        <p:spPr>
          <a:xfrm>
            <a:off x="13608128" y="7662038"/>
            <a:ext cx="8274205" cy="3569315"/>
          </a:xfrm>
          <a:prstGeom prst="roundRect">
            <a:avLst/>
          </a:prstGeom>
          <a:noFill/>
          <a:ln w="381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F255E-0FFA-D2B7-BDF7-98870F711CE0}"/>
              </a:ext>
            </a:extLst>
          </p:cNvPr>
          <p:cNvSpPr txBox="1"/>
          <p:nvPr/>
        </p:nvSpPr>
        <p:spPr>
          <a:xfrm>
            <a:off x="3282249" y="4127801"/>
            <a:ext cx="74936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ReAct (Reasoning + Acting) iteratively plans and executes steps, based on intermediate results.</a:t>
            </a:r>
          </a:p>
          <a:p>
            <a:pPr algn="just"/>
            <a:endParaRPr lang="en-IN" sz="3200" dirty="0">
              <a:solidFill>
                <a:srgbClr val="EA433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AB59E-BC4A-DB5F-EDE1-7E3FF6742BF4}"/>
              </a:ext>
            </a:extLst>
          </p:cNvPr>
          <p:cNvSpPr/>
          <p:nvPr/>
        </p:nvSpPr>
        <p:spPr>
          <a:xfrm>
            <a:off x="4795242" y="2797949"/>
            <a:ext cx="4430021" cy="678219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ReAct Agent</a:t>
            </a:r>
            <a:endParaRPr lang="en-IN" sz="3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2442E5-A8A3-18A4-4C6D-C84490788686}"/>
              </a:ext>
            </a:extLst>
          </p:cNvPr>
          <p:cNvSpPr/>
          <p:nvPr/>
        </p:nvSpPr>
        <p:spPr>
          <a:xfrm>
            <a:off x="15719788" y="7308910"/>
            <a:ext cx="4430021" cy="678219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Multi-agent System</a:t>
            </a:r>
            <a:endParaRPr lang="en-IN" sz="3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465F2-85ED-C42E-EFB1-5015EA4C2E75}"/>
              </a:ext>
            </a:extLst>
          </p:cNvPr>
          <p:cNvSpPr/>
          <p:nvPr/>
        </p:nvSpPr>
        <p:spPr>
          <a:xfrm>
            <a:off x="15530221" y="2797948"/>
            <a:ext cx="4430021" cy="678219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Code Agent</a:t>
            </a:r>
            <a:endParaRPr lang="en-IN" sz="3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5649D-E41A-51DA-0F72-39C090469C0E}"/>
              </a:ext>
            </a:extLst>
          </p:cNvPr>
          <p:cNvSpPr txBox="1"/>
          <p:nvPr/>
        </p:nvSpPr>
        <p:spPr>
          <a:xfrm>
            <a:off x="3315549" y="8515963"/>
            <a:ext cx="74936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single-agent system involves only one agent that is responsible for performing tasks or making decisions in the environment.</a:t>
            </a:r>
            <a:endParaRPr lang="en-IN" sz="3200" dirty="0">
              <a:solidFill>
                <a:srgbClr val="FBBC0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38891-233F-EB7F-D737-2B8E9339CE62}"/>
              </a:ext>
            </a:extLst>
          </p:cNvPr>
          <p:cNvSpPr txBox="1"/>
          <p:nvPr/>
        </p:nvSpPr>
        <p:spPr>
          <a:xfrm>
            <a:off x="13998423" y="4127801"/>
            <a:ext cx="7493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Code Agent pre-plans all the steps and generates a Python code to execute all its actions at once.</a:t>
            </a:r>
            <a:endParaRPr lang="en-IN" sz="3200" dirty="0">
              <a:solidFill>
                <a:srgbClr val="34A85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53C6B-0428-CD93-38BD-FABA8A8CED90}"/>
              </a:ext>
            </a:extLst>
          </p:cNvPr>
          <p:cNvSpPr txBox="1"/>
          <p:nvPr/>
        </p:nvSpPr>
        <p:spPr>
          <a:xfrm>
            <a:off x="14193566" y="8762184"/>
            <a:ext cx="7103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multi-agent system involves multiple agents that work together to solve problems.</a:t>
            </a:r>
            <a:endParaRPr lang="en-IN" sz="3200" dirty="0">
              <a:solidFill>
                <a:srgbClr val="2B82FB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EB5778-1D59-C186-683A-4F801DF3FB77}"/>
              </a:ext>
            </a:extLst>
          </p:cNvPr>
          <p:cNvSpPr/>
          <p:nvPr/>
        </p:nvSpPr>
        <p:spPr>
          <a:xfrm>
            <a:off x="4828543" y="7308910"/>
            <a:ext cx="4430021" cy="678219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Single-agent System</a:t>
            </a:r>
            <a:endParaRPr lang="en-IN" sz="3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5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FF23D98-71F0-6FD7-E6B1-3D3F3FC2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4CAE9F-F2E6-2F78-2A01-161DD532928F}"/>
              </a:ext>
            </a:extLst>
          </p:cNvPr>
          <p:cNvSpPr/>
          <p:nvPr/>
        </p:nvSpPr>
        <p:spPr>
          <a:xfrm>
            <a:off x="1127108" y="1069113"/>
            <a:ext cx="10169912" cy="11194902"/>
          </a:xfrm>
          <a:prstGeom prst="roundRect">
            <a:avLst/>
          </a:prstGeom>
          <a:noFill/>
          <a:ln w="381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790F-AFB1-269A-9391-FD232771F958}"/>
              </a:ext>
            </a:extLst>
          </p:cNvPr>
          <p:cNvSpPr txBox="1"/>
          <p:nvPr/>
        </p:nvSpPr>
        <p:spPr>
          <a:xfrm>
            <a:off x="4877927" y="1169210"/>
            <a:ext cx="2877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ReAct Agent</a:t>
            </a:r>
            <a:endParaRPr lang="en-IN" sz="30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A05EC-1981-1A77-F612-2D1175909571}"/>
              </a:ext>
            </a:extLst>
          </p:cNvPr>
          <p:cNvSpPr txBox="1"/>
          <p:nvPr/>
        </p:nvSpPr>
        <p:spPr>
          <a:xfrm>
            <a:off x="1127108" y="219699"/>
            <a:ext cx="22871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“</a:t>
            </a:r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Find and book the cheapest flights from Mumbai to Chandigarh on 25</a:t>
            </a:r>
            <a:r>
              <a:rPr lang="en-US" sz="2800" baseline="30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</a:t>
            </a:r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January 2025.”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44FA6-EF51-AA5D-6645-769C44290F32}"/>
              </a:ext>
            </a:extLst>
          </p:cNvPr>
          <p:cNvSpPr/>
          <p:nvPr/>
        </p:nvSpPr>
        <p:spPr>
          <a:xfrm>
            <a:off x="1772546" y="1775615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29AF24-921F-F442-9D8E-E7C8A1082352}"/>
              </a:ext>
            </a:extLst>
          </p:cNvPr>
          <p:cNvSpPr/>
          <p:nvPr/>
        </p:nvSpPr>
        <p:spPr>
          <a:xfrm>
            <a:off x="1772546" y="1775615"/>
            <a:ext cx="304335" cy="8697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CB0C2-51A9-3E04-7A1D-5406325F6F7D}"/>
              </a:ext>
            </a:extLst>
          </p:cNvPr>
          <p:cNvSpPr txBox="1"/>
          <p:nvPr/>
        </p:nvSpPr>
        <p:spPr>
          <a:xfrm>
            <a:off x="2154939" y="1883116"/>
            <a:ext cx="9210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Reasoning 1: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 need to check for available flights from Mumbai to Chandigarh for 25th January 2025.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BDD27-8E31-D8DA-95F1-E19E3D7B0A6B}"/>
              </a:ext>
            </a:extLst>
          </p:cNvPr>
          <p:cNvSpPr/>
          <p:nvPr/>
        </p:nvSpPr>
        <p:spPr>
          <a:xfrm>
            <a:off x="1772546" y="2825668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A2884-82E0-D136-5265-AEA842382CFC}"/>
              </a:ext>
            </a:extLst>
          </p:cNvPr>
          <p:cNvSpPr/>
          <p:nvPr/>
        </p:nvSpPr>
        <p:spPr>
          <a:xfrm>
            <a:off x="1772546" y="2825668"/>
            <a:ext cx="304335" cy="8697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4D55D7-01D7-EBA5-BCDF-C71571232FFE}"/>
              </a:ext>
            </a:extLst>
          </p:cNvPr>
          <p:cNvSpPr txBox="1"/>
          <p:nvPr/>
        </p:nvSpPr>
        <p:spPr>
          <a:xfrm>
            <a:off x="2076882" y="2910693"/>
            <a:ext cx="796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Action Step 1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Query flight search API for flights on 25th January 2025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FEDAC-9D78-A864-051D-F9B37008175A}"/>
              </a:ext>
            </a:extLst>
          </p:cNvPr>
          <p:cNvSpPr/>
          <p:nvPr/>
        </p:nvSpPr>
        <p:spPr>
          <a:xfrm>
            <a:off x="1772546" y="3875721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01A204-AFC2-94F5-D9A5-F3672824F69E}"/>
              </a:ext>
            </a:extLst>
          </p:cNvPr>
          <p:cNvSpPr/>
          <p:nvPr/>
        </p:nvSpPr>
        <p:spPr>
          <a:xfrm>
            <a:off x="1772546" y="3875721"/>
            <a:ext cx="304335" cy="8697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9711A2-9E47-40F9-7757-66E5CD521CED}"/>
              </a:ext>
            </a:extLst>
          </p:cNvPr>
          <p:cNvSpPr txBox="1"/>
          <p:nvPr/>
        </p:nvSpPr>
        <p:spPr>
          <a:xfrm>
            <a:off x="2154939" y="3983222"/>
            <a:ext cx="8456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Observation Step 1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List of flights received with details (e.g., airlines, prices, timings).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4E3140-B441-4E3B-67C4-231BBC76FEBC}"/>
              </a:ext>
            </a:extLst>
          </p:cNvPr>
          <p:cNvSpPr/>
          <p:nvPr/>
        </p:nvSpPr>
        <p:spPr>
          <a:xfrm>
            <a:off x="1772546" y="5216732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39449-C3BC-CF56-F23F-0EE2166C5B36}"/>
              </a:ext>
            </a:extLst>
          </p:cNvPr>
          <p:cNvSpPr/>
          <p:nvPr/>
        </p:nvSpPr>
        <p:spPr>
          <a:xfrm>
            <a:off x="1772546" y="5216732"/>
            <a:ext cx="304335" cy="869795"/>
          </a:xfrm>
          <a:prstGeom prst="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8CF23C-2825-53A0-08D6-857ECFADED8F}"/>
              </a:ext>
            </a:extLst>
          </p:cNvPr>
          <p:cNvSpPr txBox="1"/>
          <p:nvPr/>
        </p:nvSpPr>
        <p:spPr>
          <a:xfrm>
            <a:off x="2154940" y="5324233"/>
            <a:ext cx="8322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Reasoning Step 2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 need to identify the cheapest flight from the results.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CD4FE5-9EFA-13F6-A60B-A12ABB43034B}"/>
              </a:ext>
            </a:extLst>
          </p:cNvPr>
          <p:cNvSpPr/>
          <p:nvPr/>
        </p:nvSpPr>
        <p:spPr>
          <a:xfrm>
            <a:off x="1772546" y="6232242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FDC10F-2631-D9BD-909D-B4726BFEA891}"/>
              </a:ext>
            </a:extLst>
          </p:cNvPr>
          <p:cNvSpPr/>
          <p:nvPr/>
        </p:nvSpPr>
        <p:spPr>
          <a:xfrm>
            <a:off x="1772546" y="6232242"/>
            <a:ext cx="304335" cy="869795"/>
          </a:xfrm>
          <a:prstGeom prst="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961F65-60F9-41D4-F517-BAA6CBE27BED}"/>
              </a:ext>
            </a:extLst>
          </p:cNvPr>
          <p:cNvSpPr txBox="1"/>
          <p:nvPr/>
        </p:nvSpPr>
        <p:spPr>
          <a:xfrm>
            <a:off x="2154939" y="6339742"/>
            <a:ext cx="832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Action Step 2: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Process the data to find the flight with the lowest price.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AC00D-05D2-FBBB-3474-69C1B27A5B23}"/>
              </a:ext>
            </a:extLst>
          </p:cNvPr>
          <p:cNvSpPr/>
          <p:nvPr/>
        </p:nvSpPr>
        <p:spPr>
          <a:xfrm>
            <a:off x="1772546" y="7227247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5F3EB2-9D3C-DC15-36A0-62492224EFD7}"/>
              </a:ext>
            </a:extLst>
          </p:cNvPr>
          <p:cNvSpPr/>
          <p:nvPr/>
        </p:nvSpPr>
        <p:spPr>
          <a:xfrm>
            <a:off x="1772546" y="7227247"/>
            <a:ext cx="304335" cy="869795"/>
          </a:xfrm>
          <a:prstGeom prst="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1BC7C0-A2F1-6425-6A64-150274BCEB2B}"/>
              </a:ext>
            </a:extLst>
          </p:cNvPr>
          <p:cNvSpPr txBox="1"/>
          <p:nvPr/>
        </p:nvSpPr>
        <p:spPr>
          <a:xfrm>
            <a:off x="2154939" y="7334748"/>
            <a:ext cx="7884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Observation Step 2: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Cheapest flight identified: Airline X, ₹3000, departure at 9:00 AM.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3C53B03-CA0C-F9F3-013E-E19C931F82BB}"/>
              </a:ext>
            </a:extLst>
          </p:cNvPr>
          <p:cNvCxnSpPr>
            <a:cxnSpLocks/>
          </p:cNvCxnSpPr>
          <p:nvPr/>
        </p:nvCxnSpPr>
        <p:spPr>
          <a:xfrm>
            <a:off x="1127108" y="4973523"/>
            <a:ext cx="10169912" cy="0"/>
          </a:xfrm>
          <a:prstGeom prst="line">
            <a:avLst/>
          </a:prstGeom>
          <a:ln>
            <a:solidFill>
              <a:srgbClr val="2B82F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27DF62-B757-1FE4-376A-6334F8434911}"/>
              </a:ext>
            </a:extLst>
          </p:cNvPr>
          <p:cNvCxnSpPr>
            <a:cxnSpLocks/>
          </p:cNvCxnSpPr>
          <p:nvPr/>
        </p:nvCxnSpPr>
        <p:spPr>
          <a:xfrm>
            <a:off x="1103411" y="8281157"/>
            <a:ext cx="10193609" cy="0"/>
          </a:xfrm>
          <a:prstGeom prst="line">
            <a:avLst/>
          </a:prstGeom>
          <a:ln>
            <a:solidFill>
              <a:srgbClr val="2B82F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91E1351-EA23-1B2C-F620-7F6AF409F824}"/>
              </a:ext>
            </a:extLst>
          </p:cNvPr>
          <p:cNvSpPr/>
          <p:nvPr/>
        </p:nvSpPr>
        <p:spPr>
          <a:xfrm>
            <a:off x="1772546" y="8501112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BFFF2-E46F-4065-162F-1E707FDFBB07}"/>
              </a:ext>
            </a:extLst>
          </p:cNvPr>
          <p:cNvSpPr/>
          <p:nvPr/>
        </p:nvSpPr>
        <p:spPr>
          <a:xfrm>
            <a:off x="1772546" y="8501112"/>
            <a:ext cx="304335" cy="869795"/>
          </a:xfrm>
          <a:prstGeom prst="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2B58A5-A0A0-D878-AC26-4DD8A1465C0A}"/>
              </a:ext>
            </a:extLst>
          </p:cNvPr>
          <p:cNvSpPr txBox="1"/>
          <p:nvPr/>
        </p:nvSpPr>
        <p:spPr>
          <a:xfrm>
            <a:off x="2154939" y="8608613"/>
            <a:ext cx="788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Reasoning Step 3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 need to book this flight.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1444FC-2174-A5E5-494D-62D1EE7E363C}"/>
              </a:ext>
            </a:extLst>
          </p:cNvPr>
          <p:cNvSpPr/>
          <p:nvPr/>
        </p:nvSpPr>
        <p:spPr>
          <a:xfrm>
            <a:off x="1772546" y="9499105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9E06973-2504-8A37-9CA4-1456B91C06EA}"/>
              </a:ext>
            </a:extLst>
          </p:cNvPr>
          <p:cNvSpPr/>
          <p:nvPr/>
        </p:nvSpPr>
        <p:spPr>
          <a:xfrm>
            <a:off x="1772546" y="9499105"/>
            <a:ext cx="304335" cy="869795"/>
          </a:xfrm>
          <a:prstGeom prst="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F6D162-9E87-F2A9-9D65-F1D66FD7FCBF}"/>
              </a:ext>
            </a:extLst>
          </p:cNvPr>
          <p:cNvSpPr txBox="1"/>
          <p:nvPr/>
        </p:nvSpPr>
        <p:spPr>
          <a:xfrm>
            <a:off x="2154939" y="9606605"/>
            <a:ext cx="832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Action Step 3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Call the booking API to reserve the flight (Airline X, ₹3000)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EF9CC7-5BF4-BB75-20A5-134D111D3EA2}"/>
              </a:ext>
            </a:extLst>
          </p:cNvPr>
          <p:cNvSpPr/>
          <p:nvPr/>
        </p:nvSpPr>
        <p:spPr>
          <a:xfrm>
            <a:off x="1772546" y="10584571"/>
            <a:ext cx="8838735" cy="869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61BC22A-7B7D-09F3-74A6-AA567097D7A1}"/>
              </a:ext>
            </a:extLst>
          </p:cNvPr>
          <p:cNvSpPr/>
          <p:nvPr/>
        </p:nvSpPr>
        <p:spPr>
          <a:xfrm>
            <a:off x="1772546" y="10584571"/>
            <a:ext cx="304335" cy="869795"/>
          </a:xfrm>
          <a:prstGeom prst="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077F3A-74F5-7FE6-0225-000844AECDC7}"/>
              </a:ext>
            </a:extLst>
          </p:cNvPr>
          <p:cNvSpPr txBox="1"/>
          <p:nvPr/>
        </p:nvSpPr>
        <p:spPr>
          <a:xfrm>
            <a:off x="2154939" y="10692072"/>
            <a:ext cx="7884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Observation Step 3 :</a:t>
            </a:r>
            <a:r>
              <a:rPr lang="en-US" sz="2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Flight booked successfully on Airline X for ₹3000. Reservation code: ABC123.</a:t>
            </a:r>
            <a:endParaRPr lang="en-IN" sz="2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7F7F52-780A-B311-8FD7-D335E2655D82}"/>
              </a:ext>
            </a:extLst>
          </p:cNvPr>
          <p:cNvSpPr/>
          <p:nvPr/>
        </p:nvSpPr>
        <p:spPr>
          <a:xfrm>
            <a:off x="12645484" y="1069113"/>
            <a:ext cx="10169912" cy="11194904"/>
          </a:xfrm>
          <a:prstGeom prst="roundRect">
            <a:avLst/>
          </a:prstGeom>
          <a:noFill/>
          <a:ln w="38100"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A433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BED03-4ADE-A0BB-A3A7-EC2265D9A205}"/>
              </a:ext>
            </a:extLst>
          </p:cNvPr>
          <p:cNvSpPr txBox="1"/>
          <p:nvPr/>
        </p:nvSpPr>
        <p:spPr>
          <a:xfrm>
            <a:off x="16629058" y="1229337"/>
            <a:ext cx="2877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CodeAgent</a:t>
            </a:r>
            <a:endParaRPr lang="en-IN" sz="30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5D792-E198-BED9-93C1-47F07DC4B408}"/>
              </a:ext>
            </a:extLst>
          </p:cNvPr>
          <p:cNvSpPr txBox="1"/>
          <p:nvPr/>
        </p:nvSpPr>
        <p:spPr>
          <a:xfrm>
            <a:off x="13023958" y="2011248"/>
            <a:ext cx="941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This agent plans all steps upfront, generates a complete Python script, and executes it in one go.</a:t>
            </a:r>
            <a:endParaRPr lang="en-IN" sz="2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AD865-9DE6-5636-9C76-249892484916}"/>
              </a:ext>
            </a:extLst>
          </p:cNvPr>
          <p:cNvSpPr txBox="1"/>
          <p:nvPr/>
        </p:nvSpPr>
        <p:spPr>
          <a:xfrm>
            <a:off x="13123333" y="3087008"/>
            <a:ext cx="9214212" cy="82330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onsolas" panose="020B0609020204030204" pitchFamily="49" charset="0"/>
                <a:cs typeface="Courier New" panose="02070309020205020404" pitchFamily="49" charset="0"/>
              </a:rPr>
              <a:t>import requests</a:t>
            </a:r>
          </a:p>
          <a:p>
            <a:endParaRPr lang="en-US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b="1" dirty="0">
                <a:latin typeface="Consolas" panose="020B0609020204030204" pitchFamily="49" charset="0"/>
                <a:cs typeface="Courier New" panose="02070309020205020404" pitchFamily="49" charset="0"/>
              </a:rPr>
              <a:t># Step 1: Search for flights </a:t>
            </a:r>
            <a:b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response = 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requests.get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("https://api.flightsearch.com/flights", </a:t>
            </a: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params={ "origin": "Mumbai", </a:t>
            </a: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        "destination": "Chandigarh", </a:t>
            </a: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        "date": "2025-01-25" </a:t>
            </a: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      })</a:t>
            </a:r>
          </a:p>
          <a:p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flights = 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response.json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b="1" dirty="0">
                <a:latin typeface="Consolas" panose="020B0609020204030204" pitchFamily="49" charset="0"/>
                <a:cs typeface="Courier New" panose="02070309020205020404" pitchFamily="49" charset="0"/>
              </a:rPr>
              <a:t># Step 2: Find the cheapest flight</a:t>
            </a:r>
            <a:b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cheapest_flight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= min(flights, key=lambda x: x['price’]) </a:t>
            </a:r>
          </a:p>
          <a:p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b="1" dirty="0">
                <a:latin typeface="Consolas" panose="020B0609020204030204" pitchFamily="49" charset="0"/>
                <a:cs typeface="Courier New" panose="02070309020205020404" pitchFamily="49" charset="0"/>
              </a:rPr>
              <a:t># Step 3: Book the cheapest flight </a:t>
            </a:r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booking_response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 = requests.post("https://api.flightsearch.com/book", 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json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={ "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flight_id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": 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cheapest_flight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["id"] })</a:t>
            </a:r>
            <a:b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booking = </a:t>
            </a:r>
            <a:r>
              <a:rPr lang="en-IN" sz="2300" dirty="0" err="1">
                <a:latin typeface="Consolas" panose="020B0609020204030204" pitchFamily="49" charset="0"/>
                <a:cs typeface="Courier New" panose="02070309020205020404" pitchFamily="49" charset="0"/>
              </a:rPr>
              <a:t>booking_response.json</a:t>
            </a:r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() </a:t>
            </a:r>
          </a:p>
          <a:p>
            <a:endParaRPr lang="en-IN" sz="23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IN" sz="2300" dirty="0">
                <a:latin typeface="Consolas" panose="020B0609020204030204" pitchFamily="49" charset="0"/>
                <a:cs typeface="Courier New" panose="02070309020205020404" pitchFamily="49" charset="0"/>
              </a:rPr>
              <a:t>print(“Flight booked successfully.”)</a:t>
            </a:r>
          </a:p>
        </p:txBody>
      </p:sp>
    </p:spTree>
    <p:extLst>
      <p:ext uri="{BB962C8B-B14F-4D97-AF65-F5344CB8AC3E}">
        <p14:creationId xmlns:p14="http://schemas.microsoft.com/office/powerpoint/2010/main" val="22773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6AE4AB02-AB7A-D9DD-9771-CBFC464B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0BB881B1-CDA9-2B0A-F5FB-2FFFBA8705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AI Agent Frameworks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85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3A51C0E-849D-909A-58E0-CBED5CDB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7E029704-26CF-590C-C52B-89A43A8162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6972" y="19361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80000"/>
              <a:buNone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Below are some of the popular AI Agent frameworks:</a:t>
            </a: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DCFB90-C114-3B4E-36EB-9E5A9D4AD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51686"/>
              </p:ext>
            </p:extLst>
          </p:nvPr>
        </p:nvGraphicFramePr>
        <p:xfrm>
          <a:off x="1096972" y="1226634"/>
          <a:ext cx="21941447" cy="10534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8905">
                  <a:extLst>
                    <a:ext uri="{9D8B030D-6E8A-4147-A177-3AD203B41FA5}">
                      <a16:colId xmlns:a16="http://schemas.microsoft.com/office/drawing/2014/main" val="2622270317"/>
                    </a:ext>
                  </a:extLst>
                </a:gridCol>
                <a:gridCol w="4204006">
                  <a:extLst>
                    <a:ext uri="{9D8B030D-6E8A-4147-A177-3AD203B41FA5}">
                      <a16:colId xmlns:a16="http://schemas.microsoft.com/office/drawing/2014/main" val="4132458789"/>
                    </a:ext>
                  </a:extLst>
                </a:gridCol>
                <a:gridCol w="9478536">
                  <a:extLst>
                    <a:ext uri="{9D8B030D-6E8A-4147-A177-3AD203B41FA5}">
                      <a16:colId xmlns:a16="http://schemas.microsoft.com/office/drawing/2014/main" val="465825197"/>
                    </a:ext>
                  </a:extLst>
                </a:gridCol>
              </a:tblGrid>
              <a:tr h="95900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Framework</a:t>
                      </a:r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Developed by</a:t>
                      </a:r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Documentation</a:t>
                      </a:r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26667"/>
                  </a:ext>
                </a:extLst>
              </a:tr>
              <a:tr h="1837382">
                <a:tc>
                  <a:txBody>
                    <a:bodyPr/>
                    <a:lstStyle/>
                    <a:p>
                      <a:pPr algn="ctr"/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>
                    <a:solidFill>
                      <a:srgbClr val="E8F8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3600" b="0" dirty="0">
                          <a:solidFill>
                            <a:srgbClr val="34A853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Hugging Face</a:t>
                      </a:r>
                      <a:endParaRPr lang="en-IN" sz="3600" b="0" dirty="0">
                        <a:solidFill>
                          <a:srgbClr val="34A853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E8F8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0" dirty="0">
                          <a:solidFill>
                            <a:srgbClr val="34A853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https://huggingface.co/docs/smolagents</a:t>
                      </a:r>
                      <a:endParaRPr lang="en-IN" sz="3000" b="0" dirty="0">
                        <a:solidFill>
                          <a:srgbClr val="34A853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E8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43240"/>
                  </a:ext>
                </a:extLst>
              </a:tr>
              <a:tr h="2262474">
                <a:tc>
                  <a:txBody>
                    <a:bodyPr/>
                    <a:lstStyle/>
                    <a:p>
                      <a:pPr algn="ctr"/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>
                    <a:solidFill>
                      <a:srgbClr val="E8F8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34A853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Google</a:t>
                      </a:r>
                      <a:endParaRPr lang="en-IN" sz="3600" b="0" dirty="0">
                        <a:solidFill>
                          <a:srgbClr val="34A853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E8F8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0" dirty="0">
                          <a:solidFill>
                            <a:srgbClr val="34A853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https://cloud.google.com/products/agent-builder</a:t>
                      </a:r>
                      <a:endParaRPr lang="en-IN" sz="3000" b="0" dirty="0">
                        <a:solidFill>
                          <a:srgbClr val="34A853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E8F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816395"/>
                  </a:ext>
                </a:extLst>
              </a:tr>
              <a:tr h="1797913">
                <a:tc>
                  <a:txBody>
                    <a:bodyPr/>
                    <a:lstStyle/>
                    <a:p>
                      <a:pPr algn="ctr"/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CrewAI</a:t>
                      </a:r>
                      <a:endParaRPr lang="en-IN" sz="36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https://www.crewai.com/introduction</a:t>
                      </a:r>
                      <a:endParaRPr lang="en-IN" sz="30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671753"/>
                  </a:ext>
                </a:extLst>
              </a:tr>
              <a:tr h="1880311">
                <a:tc>
                  <a:txBody>
                    <a:bodyPr/>
                    <a:lstStyle/>
                    <a:p>
                      <a:pPr algn="ctr"/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PydanticAI</a:t>
                      </a:r>
                      <a:endParaRPr lang="en-IN" sz="36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https://ai.pydantic.dev/</a:t>
                      </a:r>
                      <a:endParaRPr lang="en-IN" sz="30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552829"/>
                  </a:ext>
                </a:extLst>
              </a:tr>
              <a:tr h="1797913">
                <a:tc>
                  <a:txBody>
                    <a:bodyPr/>
                    <a:lstStyle/>
                    <a:p>
                      <a:pPr algn="ctr"/>
                      <a:endParaRPr lang="en-IN" sz="3600" b="1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LangChain Inc.</a:t>
                      </a:r>
                      <a:endParaRPr lang="en-IN" sz="36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0" dirty="0">
                          <a:solidFill>
                            <a:srgbClr val="2B82FB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https://www.langchain.com/langgraph</a:t>
                      </a:r>
                      <a:endParaRPr lang="en-IN" sz="3000" b="0" dirty="0">
                        <a:solidFill>
                          <a:srgbClr val="2B82FB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8522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003E31D-A756-795C-6B80-CD88E5B3F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470" y="10368043"/>
            <a:ext cx="6211497" cy="961212"/>
          </a:xfrm>
          <a:prstGeom prst="rect">
            <a:avLst/>
          </a:prstGeom>
        </p:spPr>
      </p:pic>
      <p:pic>
        <p:nvPicPr>
          <p:cNvPr id="8" name="Picture 4" descr="Crewai — Ai Agent. CrewAI is a robust framework for… | by DhanushKumar |  Medium">
            <a:extLst>
              <a:ext uri="{FF2B5EF4-FFF2-40B4-BE49-F238E27FC236}">
                <a16:creationId xmlns:a16="http://schemas.microsoft.com/office/drawing/2014/main" id="{A2377A7A-37FA-BFC4-5A9E-E3C7F643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18" y="6494486"/>
            <a:ext cx="3403998" cy="117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F4EBC-BE38-AB33-9974-5B1E8330A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1662" y="8396097"/>
            <a:ext cx="4201111" cy="10669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C59602-6347-03B4-3F25-2B81C101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62" y="2243665"/>
            <a:ext cx="5507792" cy="15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E4F8B9-E882-EADE-7081-0F288EBD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610" y="3928246"/>
            <a:ext cx="2878501" cy="24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4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55E670B5-57E8-286F-5DA0-E02EE4C9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0CC12B81-7142-F0F0-B8B5-A40553E10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Hugging Face</a:t>
            </a:r>
            <a:br>
              <a:rPr lang="en-US" dirty="0">
                <a:solidFill>
                  <a:srgbClr val="2B82FB"/>
                </a:solidFill>
              </a:rPr>
            </a:br>
            <a:r>
              <a:rPr lang="en-US" dirty="0">
                <a:solidFill>
                  <a:srgbClr val="2B82FB"/>
                </a:solidFill>
              </a:rPr>
              <a:t>SmolAgents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26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10A5B96A-81E9-8C81-B4BD-68CA451D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DC5598F4-1FD5-419D-22AE-570E6C9AF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018" y="47318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SmolAgents</a:t>
            </a:r>
            <a:endParaRPr sz="5400" dirty="0"/>
          </a:p>
        </p:txBody>
      </p:sp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89ABCC02-5E76-92E8-3B5B-AE7594F8D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018" y="200340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Hugging Face’s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SmolAgents</a:t>
            </a: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is a library that enables you to run powerful agents in a few lines of code.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uses Code Agents – agents that write Python codes to execute their actions.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Supports most of the open LLMs hosted on Hugging Face Hub as well as proprietary models like Gemini, OpenAI, Anthropic with LiteLLM integration.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Has built-in tools like DuckDuckGo search engine, as well as integration with LangChain, and HF Spaces.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 descr="Hugging Face mascot as James Bond">
            <a:extLst>
              <a:ext uri="{FF2B5EF4-FFF2-40B4-BE49-F238E27FC236}">
                <a16:creationId xmlns:a16="http://schemas.microsoft.com/office/drawing/2014/main" id="{D84286AC-4CA2-FE23-09EF-28D56385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245" y="49438"/>
            <a:ext cx="1733722" cy="15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103D28-A29D-0A29-A639-F91BB3249BC9}"/>
              </a:ext>
            </a:extLst>
          </p:cNvPr>
          <p:cNvSpPr/>
          <p:nvPr/>
        </p:nvSpPr>
        <p:spPr>
          <a:xfrm>
            <a:off x="5608671" y="8727720"/>
            <a:ext cx="12333249" cy="32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A5010-09CC-AD6F-BFCC-3DE864FD01D5}"/>
              </a:ext>
            </a:extLst>
          </p:cNvPr>
          <p:cNvSpPr txBox="1"/>
          <p:nvPr/>
        </p:nvSpPr>
        <p:spPr>
          <a:xfrm>
            <a:off x="6054720" y="9465823"/>
            <a:ext cx="1188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from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smolagents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 import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CodeAgent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HfApiModel</a:t>
            </a:r>
            <a:endParaRPr lang="en-US" sz="2800" dirty="0">
              <a:solidFill>
                <a:schemeClr val="tx1"/>
              </a:solidFill>
              <a:latin typeface="Consolas" panose="020B0609020204030204" pitchFamily="49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agent = CodeAgent(tools=[] model=</a:t>
            </a:r>
            <a:r>
              <a:rPr lang="en-IN" sz="2800" dirty="0" err="1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HfApiModel</a:t>
            </a:r>
            <a:r>
              <a:rPr lang="en-IN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())</a:t>
            </a:r>
            <a:br>
              <a:rPr lang="en-IN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</a:br>
            <a:endParaRPr lang="en-IN" sz="2800" dirty="0">
              <a:solidFill>
                <a:schemeClr val="tx1"/>
              </a:solidFill>
              <a:latin typeface="Consolas" panose="020B0609020204030204" pitchFamily="49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agent.run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Google Sans" panose="020B0604020202020204" charset="0"/>
                <a:cs typeface="Google Sans" panose="020B0604020202020204" charset="0"/>
              </a:rPr>
              <a:t>(“Write me a fictional alternate ending to Harry Potter and the Chamber of Secrets where Tom Riddle wins.”)</a:t>
            </a:r>
            <a:endParaRPr lang="en-IN" sz="2800" dirty="0">
              <a:solidFill>
                <a:schemeClr val="tx1"/>
              </a:solidFill>
              <a:latin typeface="Consolas" panose="020B0609020204030204" pitchFamily="49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ACA6A1-E2BB-55A6-0D4C-BDE8598696B2}"/>
              </a:ext>
            </a:extLst>
          </p:cNvPr>
          <p:cNvSpPr/>
          <p:nvPr/>
        </p:nvSpPr>
        <p:spPr>
          <a:xfrm>
            <a:off x="10261573" y="8435332"/>
            <a:ext cx="3027444" cy="584775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How to use?</a:t>
            </a:r>
            <a:endParaRPr lang="en-IN" sz="32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21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F1EE17EA-CE15-F095-6557-4C965D97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CB21D642-8BE3-21E7-EBDF-720C153F5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Hands-on Examples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1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BE1FCBB5-4FA3-4ED7-FABF-035311432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B21AF785-9B78-CDF0-31E6-D6C9BE2CB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 with SmolAgents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04362DEE-037D-4D43-BBF8-689414F88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" y="181391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80000"/>
              <a:buNone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Clone the repository: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https://github.com/NSTiwari/AI-Agents-ML-Chandigarh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36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Pre-requisites:</a:t>
            </a:r>
          </a:p>
          <a:p>
            <a:pPr marL="0" indent="0" algn="just">
              <a:buSzPct val="80000"/>
              <a:buNone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Hugging Face account and HF token with Read/Write access.</a:t>
            </a:r>
          </a:p>
          <a:p>
            <a:pPr marL="0" indent="0" algn="just">
              <a:buSzPct val="80000"/>
              <a:buNone/>
            </a:pPr>
            <a:endParaRPr lang="en-US" sz="36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36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Projects:</a:t>
            </a:r>
          </a:p>
          <a:p>
            <a:pPr marL="0" indent="0" algn="just">
              <a:buSzPct val="80000"/>
              <a:buNone/>
            </a:pPr>
            <a:endParaRPr lang="en-US" sz="36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Creating your very first AI Agent.</a:t>
            </a: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Agents grounding with DuckDuckGoSearch tool.</a:t>
            </a: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 that analyzes images.</a:t>
            </a: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 that solves assignments for you, and sends email to your professor.</a:t>
            </a: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 that serves as a Data Analyst.</a:t>
            </a:r>
          </a:p>
          <a:p>
            <a:pPr indent="-457200"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 that generates images from text using Diffuser models.</a:t>
            </a: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/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8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D1A9A58A-F256-4801-0C78-D283D05B4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75936C67-3DBA-D6BC-CEF3-3C053E193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Vertex AI </a:t>
            </a:r>
            <a:br>
              <a:rPr lang="en-US" dirty="0">
                <a:solidFill>
                  <a:srgbClr val="2B82FB"/>
                </a:solidFill>
              </a:rPr>
            </a:br>
            <a:r>
              <a:rPr lang="en-US" dirty="0">
                <a:solidFill>
                  <a:srgbClr val="2B82FB"/>
                </a:solidFill>
              </a:rPr>
              <a:t>Agent Builder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9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85DE4A02-1383-1AA5-8F0A-C98AAB1D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A7E20B1F-1D77-83B7-1ED7-D139CE8DC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Vertex AI Agent Builder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EC48FFD5-D5BE-7E93-3B52-CFB17FC98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" y="181391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Vertex AI Agent Builder is a no-code tool on Google Cloud Platform that allows you to build agentic apps with ease.</a:t>
            </a: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supports data in different formats:</a:t>
            </a: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Integration with different third-party data sources such as Jira, Confluence, Salesforce, Slack, ServiceNow, and more.</a:t>
            </a: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Some app templates supported by Vertex AI Agent Builder are:</a:t>
            </a:r>
          </a:p>
          <a:p>
            <a:pPr indent="-457200" algn="just">
              <a:buSzPct val="80000"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/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/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58A3DB-FB24-5E2B-C6E8-25F784C45D40}"/>
              </a:ext>
            </a:extLst>
          </p:cNvPr>
          <p:cNvSpPr/>
          <p:nvPr/>
        </p:nvSpPr>
        <p:spPr>
          <a:xfrm>
            <a:off x="5776332" y="3992136"/>
            <a:ext cx="5307980" cy="1583473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Unstructured Data</a:t>
            </a:r>
            <a:b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(PDF, HTML, TXT, etc.)</a:t>
            </a:r>
            <a:endParaRPr lang="en-IN" sz="2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C71AA5-913D-68A6-4149-F213FA15811E}"/>
              </a:ext>
            </a:extLst>
          </p:cNvPr>
          <p:cNvSpPr/>
          <p:nvPr/>
        </p:nvSpPr>
        <p:spPr>
          <a:xfrm>
            <a:off x="12191997" y="3992137"/>
            <a:ext cx="5307980" cy="1583473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Structured Data</a:t>
            </a:r>
            <a:br>
              <a:rPr lang="en-US" sz="3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(JSONL, CSV, etc.)</a:t>
            </a:r>
            <a:endParaRPr lang="en-IN" sz="2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9211A-B333-5983-D4EF-AF5B1D3F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56" y="8850086"/>
            <a:ext cx="1400556" cy="1429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27D2F-D9AB-8E10-642C-CCA50D9F6471}"/>
              </a:ext>
            </a:extLst>
          </p:cNvPr>
          <p:cNvSpPr txBox="1"/>
          <p:nvPr/>
        </p:nvSpPr>
        <p:spPr>
          <a:xfrm>
            <a:off x="1159727" y="10279224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Website </a:t>
            </a:r>
            <a:br>
              <a:rPr lang="en-US" sz="28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Search</a:t>
            </a:r>
            <a:endParaRPr lang="en-IN" sz="2800" b="1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407D2-0D82-5B45-46E3-35D708AE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19" y="8945396"/>
            <a:ext cx="1283555" cy="1238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44AA4-7A8F-5DC1-C36A-D275A0F1EAD2}"/>
              </a:ext>
            </a:extLst>
          </p:cNvPr>
          <p:cNvSpPr txBox="1"/>
          <p:nvPr/>
        </p:nvSpPr>
        <p:spPr>
          <a:xfrm>
            <a:off x="3986989" y="10299326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Document</a:t>
            </a:r>
            <a:br>
              <a:rPr lang="en-US" sz="28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Search</a:t>
            </a:r>
            <a:endParaRPr lang="en-IN" sz="28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90373A-ADF7-6EC0-2ADC-B650FEFE5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238" y="8797234"/>
            <a:ext cx="1505881" cy="1534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B0254C-87DC-9666-0DB4-16787E025B5F}"/>
              </a:ext>
            </a:extLst>
          </p:cNvPr>
          <p:cNvSpPr txBox="1"/>
          <p:nvPr/>
        </p:nvSpPr>
        <p:spPr>
          <a:xfrm>
            <a:off x="6790454" y="10332073"/>
            <a:ext cx="2191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Media</a:t>
            </a:r>
            <a:br>
              <a:rPr lang="en-US" sz="28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Search</a:t>
            </a:r>
            <a:endParaRPr lang="en-IN" sz="2800" b="1" dirty="0">
              <a:solidFill>
                <a:srgbClr val="FBBC0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0469A0-F629-7B1C-E538-62B4BD672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778" y="8853400"/>
            <a:ext cx="1671443" cy="1583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78257-EF73-0BE4-B6C9-3F7C2E048CE4}"/>
              </a:ext>
            </a:extLst>
          </p:cNvPr>
          <p:cNvSpPr txBox="1"/>
          <p:nvPr/>
        </p:nvSpPr>
        <p:spPr>
          <a:xfrm>
            <a:off x="8864775" y="10332072"/>
            <a:ext cx="2191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Retail</a:t>
            </a:r>
            <a:br>
              <a:rPr lang="en-US" sz="28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Search</a:t>
            </a:r>
            <a:endParaRPr lang="en-IN" sz="28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C9498E-D01E-1461-227B-5D2D9E8C2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3996" y="8945396"/>
            <a:ext cx="1330150" cy="1356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4C3736-A9D8-0A06-1215-84C88AEC840D}"/>
              </a:ext>
            </a:extLst>
          </p:cNvPr>
          <p:cNvSpPr txBox="1"/>
          <p:nvPr/>
        </p:nvSpPr>
        <p:spPr>
          <a:xfrm>
            <a:off x="12829340" y="10332071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Conversational Agent</a:t>
            </a:r>
            <a:endParaRPr lang="en-IN" sz="28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E97D0E-D185-1FEB-A2B6-1F51158DA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4799" y="8945396"/>
            <a:ext cx="1460127" cy="1544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427A05-06EF-4359-0772-6020D8F1CB98}"/>
              </a:ext>
            </a:extLst>
          </p:cNvPr>
          <p:cNvSpPr txBox="1"/>
          <p:nvPr/>
        </p:nvSpPr>
        <p:spPr>
          <a:xfrm>
            <a:off x="15836355" y="10332071"/>
            <a:ext cx="2877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F6C00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Chat App (Dialogflow)</a:t>
            </a:r>
            <a:endParaRPr lang="en-IN" sz="2800" b="1" dirty="0">
              <a:solidFill>
                <a:srgbClr val="EF6C00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EECA99-B8E0-54E2-37E2-488434D2BCD7}"/>
              </a:ext>
            </a:extLst>
          </p:cNvPr>
          <p:cNvCxnSpPr>
            <a:cxnSpLocks/>
          </p:cNvCxnSpPr>
          <p:nvPr/>
        </p:nvCxnSpPr>
        <p:spPr>
          <a:xfrm>
            <a:off x="1650380" y="11664176"/>
            <a:ext cx="9590049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359D31-D8A4-7A75-3854-2FD05B1F6991}"/>
              </a:ext>
            </a:extLst>
          </p:cNvPr>
          <p:cNvCxnSpPr>
            <a:cxnSpLocks/>
          </p:cNvCxnSpPr>
          <p:nvPr/>
        </p:nvCxnSpPr>
        <p:spPr>
          <a:xfrm>
            <a:off x="12616371" y="11682762"/>
            <a:ext cx="6439967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E38B41A-76AE-9479-A964-DE46901D1A83}"/>
              </a:ext>
            </a:extLst>
          </p:cNvPr>
          <p:cNvSpPr txBox="1"/>
          <p:nvPr/>
        </p:nvSpPr>
        <p:spPr>
          <a:xfrm>
            <a:off x="3911384" y="11736930"/>
            <a:ext cx="495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Search and Assistant Agents</a:t>
            </a:r>
            <a:endParaRPr lang="en-IN" sz="28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C4595E-221D-5688-7A15-21B2460BE2B4}"/>
              </a:ext>
            </a:extLst>
          </p:cNvPr>
          <p:cNvSpPr txBox="1"/>
          <p:nvPr/>
        </p:nvSpPr>
        <p:spPr>
          <a:xfrm>
            <a:off x="13747102" y="11736930"/>
            <a:ext cx="4280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Conversational Agents</a:t>
            </a:r>
            <a:endParaRPr lang="en-IN" sz="28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6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Associate Data Scientist at Colgate-Palmolive India Ltd.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Google Developer Expert in Machine Learning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Contributor to Google Gemma Cookbook, TensorFlow.js, Google Dev Library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Technical Speaker (50+ talks across India and internationally)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Write blogs on AI/ML on Medium</a:t>
            </a:r>
          </a:p>
          <a:p>
            <a:pPr>
              <a:lnSpc>
                <a:spcPct val="200000"/>
              </a:lnSpc>
            </a:pPr>
            <a:endParaRPr lang="en-US" sz="4800" dirty="0">
              <a:solidFill>
                <a:schemeClr val="tx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457200" lvl="0" indent="-4826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C56CD98F-125E-1893-D119-F2CD60E0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5789A64B-A9BA-7ECE-412E-D80DCFEA9B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018" y="47318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 with Vertex AI Agent Builder: Chat App</a:t>
            </a:r>
            <a:endParaRPr sz="5400" dirty="0"/>
          </a:p>
        </p:txBody>
      </p:sp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26DA926A-C103-587A-3D7C-32FCC0CB30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018" y="200340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Create a bucket in Cloud Storage.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Add file(s) in the bucket.</a:t>
            </a: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ACD13-5444-3E5B-B876-71C60074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2" y="3053227"/>
            <a:ext cx="17303279" cy="3124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FF7A0-69AD-CF4C-8703-3F049A30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92" y="8001427"/>
            <a:ext cx="17303279" cy="3687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4572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B29951AA-9DAB-5DFB-DB46-E74D8E5C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5B5F7C0A-1F38-0CE6-8090-8FA13F7019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413" y="199440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Go to APIs &amp; Services 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Wingdings" panose="05000000000000000000" pitchFamily="2" charset="2"/>
              </a:rPr>
              <a:t> Enabled APIs &amp; Services  Search for Dialogflow API and enable it.</a:t>
            </a: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4: Open Vertex AI Agent Builder 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Wingdings" panose="05000000000000000000" pitchFamily="2" charset="2"/>
              </a:rPr>
              <a:t> Data Stores  Create Data Store  Cloud Storage.</a:t>
            </a: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41407-8693-3008-9C00-3A917F11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95" y="1161670"/>
            <a:ext cx="5970308" cy="2875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A49B4-230E-AD4F-4D87-95877C10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71" y="5474680"/>
            <a:ext cx="13861529" cy="6858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708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F1F81EB-F606-7924-9CF9-48FAB622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5452EE22-EDE7-F8E4-0B81-A66AF17DB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413" y="199440"/>
            <a:ext cx="22603010" cy="1304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5: Import file from GCS (saved during step 2).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E03FD-89CD-4811-02CF-F6B68740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01" y="1219663"/>
            <a:ext cx="17618198" cy="10511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28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820AE78E-6CBA-E765-0C0E-013A4B69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9A7C52C9-9DB9-6B89-55A2-2BCDEE562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413" y="199440"/>
            <a:ext cx="22603010" cy="1304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6: Create and configure the Data Store.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7: Go back to Agent Builder 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Create a new Agent App </a:t>
            </a: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sym typeface="Wingdings" panose="05000000000000000000" pitchFamily="2" charset="2"/>
              </a:rPr>
              <a:t> Choose “Chat” App.</a:t>
            </a: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ECC0D-5B02-11A9-06B1-4B3B893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96" y="1241506"/>
            <a:ext cx="11890684" cy="5695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44743-6E88-875C-CA21-2D6DBAE5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207" y="8326021"/>
            <a:ext cx="5008066" cy="4148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933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2AEE6F9-8C1B-DCA4-B102-7082112E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048D76D1-1826-C9DC-76D8-49A0A59DE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413" y="199440"/>
            <a:ext cx="22603010" cy="1304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8: Configure the Agent by providing agent name, location, etc.</a:t>
            </a: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9: Connect Data Store with Agent.</a:t>
            </a: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5E18-9CE1-A1A5-6355-A9A4EE79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57" y="1382926"/>
            <a:ext cx="5872514" cy="6782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68691-9FBA-EAB2-9E0A-7F417FE64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05" y="9644654"/>
            <a:ext cx="9356255" cy="2376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82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0AF8465-E70B-5B80-9AF3-EC880AA3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0E3DAF4F-CD09-8463-1DB8-6F313E176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9413" y="199440"/>
            <a:ext cx="22603010" cy="13048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r>
              <a:rPr lang="en-US" sz="3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10: Finally, test the AI Agent you’ve built.</a:t>
            </a: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FD4D-DF6F-BDDC-E2D6-8ED003A8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093" y="1448764"/>
            <a:ext cx="7296179" cy="10818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64D06-E7B8-35BD-4641-82222E91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64" y="3298450"/>
            <a:ext cx="10698036" cy="17195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42ABD-1947-2987-37B4-5C486D6E5F02}"/>
              </a:ext>
            </a:extLst>
          </p:cNvPr>
          <p:cNvCxnSpPr/>
          <p:nvPr/>
        </p:nvCxnSpPr>
        <p:spPr>
          <a:xfrm flipV="1">
            <a:off x="2453268" y="4795024"/>
            <a:ext cx="0" cy="2062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3E0001-8F35-DFED-C724-A926BFF52FDA}"/>
              </a:ext>
            </a:extLst>
          </p:cNvPr>
          <p:cNvSpPr txBox="1"/>
          <p:nvPr/>
        </p:nvSpPr>
        <p:spPr>
          <a:xfrm>
            <a:off x="776908" y="6858000"/>
            <a:ext cx="7296180" cy="954107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Click on the agent name, a new window opens for Dialogflow</a:t>
            </a:r>
            <a:endParaRPr lang="en-IN" sz="2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FC1B22-5C30-E03A-252B-A31B1D99ED1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073088" y="7335053"/>
            <a:ext cx="557600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8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C42B09C9-09BC-4F2A-5A0D-04563F35B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4EF3C9FD-1BE5-F4BB-2902-72DAD0A002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3787" y="4114664"/>
            <a:ext cx="12957716" cy="772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We’re excited to see what you build with AI Agents.</a:t>
            </a:r>
            <a:br>
              <a:rPr lang="en-US" dirty="0">
                <a:solidFill>
                  <a:srgbClr val="2B82FB"/>
                </a:solidFill>
              </a:rPr>
            </a:br>
            <a:br>
              <a:rPr lang="en-US" dirty="0">
                <a:solidFill>
                  <a:srgbClr val="2B82FB"/>
                </a:solidFill>
              </a:rPr>
            </a:br>
            <a:br>
              <a:rPr lang="en-US" dirty="0">
                <a:solidFill>
                  <a:srgbClr val="2B82FB"/>
                </a:solidFill>
              </a:rPr>
            </a:br>
            <a:endParaRPr dirty="0">
              <a:solidFill>
                <a:srgbClr val="2B82F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7094-076C-3393-5AC7-E35B6D5E5784}"/>
              </a:ext>
            </a:extLst>
          </p:cNvPr>
          <p:cNvSpPr txBox="1"/>
          <p:nvPr/>
        </p:nvSpPr>
        <p:spPr>
          <a:xfrm>
            <a:off x="4482790" y="9389327"/>
            <a:ext cx="12467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Share on Twitter (X) and mention @TFUGChandigarh @NSTiwari21</a:t>
            </a:r>
            <a:endParaRPr lang="en-IN" sz="6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07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06EB66A4-F139-1B15-0038-DF9AD58E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A05B5A9-5BA8-6DDC-4C6D-74B8CB83B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Resources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1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F9BA11D5-C327-431B-A88F-73D77AE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5DC40AE5-4B0B-88D0-717E-5A0B96136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Resources</a:t>
            </a:r>
            <a:endParaRPr sz="5400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7A7581BC-15AF-A237-8AA8-2E3AA3720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" y="181391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just">
              <a:buSzPct val="80000"/>
            </a:pPr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Google’s Whitepaper on AI Agents: </a:t>
            </a:r>
            <a:r>
              <a:rPr lang="en-US" sz="3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https://archive.org/details/google-ai-agents-whitepaper</a:t>
            </a: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SmolAgents by Hugging Face (blog/documentation): </a:t>
            </a:r>
            <a:r>
              <a:rPr lang="en-US" sz="3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https://huggingface.co/docs/smolagents</a:t>
            </a: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SmolAgents GitHub repository: </a:t>
            </a:r>
            <a:r>
              <a:rPr lang="en-US" sz="3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https://github.com/huggingface/smolagents</a:t>
            </a: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Vertex AI Agent Builder: </a:t>
            </a:r>
            <a:r>
              <a:rPr lang="en-US" sz="3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https://cloud.google.com/products/agent-builder</a:t>
            </a: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r>
              <a:rPr lang="en-US" sz="3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Session resources (Colab notebook and dataset): </a:t>
            </a:r>
            <a:r>
              <a:rPr lang="en-US" sz="3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https://github.com/NSTiwari/ML-Chandigarh-AI-Agents</a:t>
            </a: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80000"/>
            </a:pPr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/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3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/>
            <a:endParaRPr lang="en-US" sz="3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599" y="5593309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10254411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3" y="7704309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10421279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7894700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9140335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8977239"/>
            <a:ext cx="1101663" cy="1088310"/>
          </a:xfrm>
          <a:prstGeom prst="rect">
            <a:avLst/>
          </a:prstGeom>
        </p:spPr>
      </p:pic>
      <p:pic>
        <p:nvPicPr>
          <p:cNvPr id="1026" name="Picture 2" descr="App, b/w, linkedin, logo, media, popular, social icon - Free download">
            <a:extLst>
              <a:ext uri="{FF2B5EF4-FFF2-40B4-BE49-F238E27FC236}">
                <a16:creationId xmlns:a16="http://schemas.microsoft.com/office/drawing/2014/main" id="{42F03B3D-33B0-ACDF-3F44-B6D0468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99" y="6399153"/>
            <a:ext cx="1136067" cy="11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327618-5081-A9BB-7DB6-38236FCC7261}"/>
              </a:ext>
            </a:extLst>
          </p:cNvPr>
          <p:cNvSpPr/>
          <p:nvPr/>
        </p:nvSpPr>
        <p:spPr>
          <a:xfrm>
            <a:off x="4762487" y="6539648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linkedin.com/in/tiwari-nitin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What are AI Agents?</a:t>
            </a: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- Types of AI Agent</a:t>
            </a: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- Architecture of a typical AI Agent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AI Agent Frameworks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Hugging Face SmolAgents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Hands-on examples with SmolAgents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Vertex AI Agent Builder</a:t>
            </a:r>
          </a:p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Resources</a:t>
            </a: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0EE837D-E75A-7187-9C71-1558A1FD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A1D3E46F-84FA-13BA-4124-0B2E8FAB4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2636" y="47318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Evolution of LLM applications</a:t>
            </a:r>
            <a:endParaRPr sz="54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EEC991F-4C8C-8AFD-5FB7-9001D9DD55D0}"/>
              </a:ext>
            </a:extLst>
          </p:cNvPr>
          <p:cNvSpPr/>
          <p:nvPr/>
        </p:nvSpPr>
        <p:spPr>
          <a:xfrm>
            <a:off x="6179333" y="2136566"/>
            <a:ext cx="3434575" cy="32764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23C67A-201D-F805-4834-25451AB2479E}"/>
              </a:ext>
            </a:extLst>
          </p:cNvPr>
          <p:cNvSpPr txBox="1"/>
          <p:nvPr/>
        </p:nvSpPr>
        <p:spPr>
          <a:xfrm>
            <a:off x="5900552" y="3283464"/>
            <a:ext cx="3992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Conversational</a:t>
            </a:r>
            <a:br>
              <a:rPr lang="en-US" sz="3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Chat</a:t>
            </a:r>
            <a:endParaRPr lang="en-IN" sz="32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C7CAD1-3CC9-5939-425F-A70029C8F2A4}"/>
              </a:ext>
            </a:extLst>
          </p:cNvPr>
          <p:cNvSpPr/>
          <p:nvPr/>
        </p:nvSpPr>
        <p:spPr>
          <a:xfrm>
            <a:off x="10450249" y="2136565"/>
            <a:ext cx="3434575" cy="3276451"/>
          </a:xfrm>
          <a:prstGeom prst="ellipse">
            <a:avLst/>
          </a:prstGeom>
          <a:noFill/>
          <a:ln w="7620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5E38CE-07D5-B506-F494-5ACD554B4803}"/>
              </a:ext>
            </a:extLst>
          </p:cNvPr>
          <p:cNvSpPr txBox="1"/>
          <p:nvPr/>
        </p:nvSpPr>
        <p:spPr>
          <a:xfrm>
            <a:off x="10191703" y="3283464"/>
            <a:ext cx="39921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Instruction</a:t>
            </a:r>
            <a:br>
              <a:rPr lang="en-US" sz="34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4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Following</a:t>
            </a:r>
            <a:endParaRPr lang="en-IN" sz="3400" b="1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277194C-11F3-D926-7204-04819FA890A7}"/>
              </a:ext>
            </a:extLst>
          </p:cNvPr>
          <p:cNvSpPr/>
          <p:nvPr/>
        </p:nvSpPr>
        <p:spPr>
          <a:xfrm>
            <a:off x="14721165" y="2114263"/>
            <a:ext cx="3434575" cy="3276451"/>
          </a:xfrm>
          <a:prstGeom prst="ellipse">
            <a:avLst/>
          </a:prstGeom>
          <a:noFill/>
          <a:ln w="76200"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0ACDE7E3-6609-CE92-5DA2-78774A7D04F4}"/>
              </a:ext>
            </a:extLst>
          </p:cNvPr>
          <p:cNvSpPr/>
          <p:nvPr/>
        </p:nvSpPr>
        <p:spPr>
          <a:xfrm>
            <a:off x="1928652" y="2114263"/>
            <a:ext cx="3434575" cy="3276451"/>
          </a:xfrm>
          <a:prstGeom prst="ellipse">
            <a:avLst/>
          </a:prstGeom>
          <a:noFill/>
          <a:ln w="762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EBBDF1-6371-FE28-168F-268A43D4747B}"/>
              </a:ext>
            </a:extLst>
          </p:cNvPr>
          <p:cNvSpPr txBox="1"/>
          <p:nvPr/>
        </p:nvSpPr>
        <p:spPr>
          <a:xfrm>
            <a:off x="1649871" y="3261161"/>
            <a:ext cx="39921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</a:t>
            </a:r>
            <a:br>
              <a:rPr lang="en-US" sz="34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4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Completion</a:t>
            </a:r>
            <a:endParaRPr lang="en-IN" sz="34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3E7DBE5-EE53-13F8-0734-7DCB132B2B2F}"/>
              </a:ext>
            </a:extLst>
          </p:cNvPr>
          <p:cNvSpPr txBox="1"/>
          <p:nvPr/>
        </p:nvSpPr>
        <p:spPr>
          <a:xfrm>
            <a:off x="14385367" y="3110680"/>
            <a:ext cx="39921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</a:t>
            </a:r>
            <a:br>
              <a:rPr lang="en-US" sz="34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400" b="1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Capabilities</a:t>
            </a:r>
            <a:endParaRPr lang="en-IN" sz="3400" b="1" dirty="0">
              <a:solidFill>
                <a:srgbClr val="FBBC0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B2D20C3-8892-AEB6-A881-78D7A3C54145}"/>
              </a:ext>
            </a:extLst>
          </p:cNvPr>
          <p:cNvSpPr/>
          <p:nvPr/>
        </p:nvSpPr>
        <p:spPr>
          <a:xfrm>
            <a:off x="19270861" y="2114263"/>
            <a:ext cx="3434575" cy="3276451"/>
          </a:xfrm>
          <a:prstGeom prst="ellipse">
            <a:avLst/>
          </a:prstGeom>
          <a:noFill/>
          <a:ln w="762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DB8D09B-A406-2FF3-8B0A-DF409E0034AD}"/>
              </a:ext>
            </a:extLst>
          </p:cNvPr>
          <p:cNvSpPr txBox="1"/>
          <p:nvPr/>
        </p:nvSpPr>
        <p:spPr>
          <a:xfrm>
            <a:off x="19040226" y="3071522"/>
            <a:ext cx="399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</a:t>
            </a:r>
            <a:br>
              <a:rPr lang="en-US" sz="36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6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Agents</a:t>
            </a:r>
            <a:endParaRPr lang="en-IN" sz="36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093E201-5434-36E0-4E88-C3A3F0D8AC48}"/>
              </a:ext>
            </a:extLst>
          </p:cNvPr>
          <p:cNvSpPr/>
          <p:nvPr/>
        </p:nvSpPr>
        <p:spPr>
          <a:xfrm>
            <a:off x="1146674" y="6651255"/>
            <a:ext cx="22082194" cy="644992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cmpd="tri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409B99A-D380-FC23-31EF-AC9B760E0DD1}"/>
              </a:ext>
            </a:extLst>
          </p:cNvPr>
          <p:cNvSpPr/>
          <p:nvPr/>
        </p:nvSpPr>
        <p:spPr>
          <a:xfrm>
            <a:off x="2843727" y="6140057"/>
            <a:ext cx="1551292" cy="1651819"/>
          </a:xfrm>
          <a:prstGeom prst="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01</a:t>
            </a:r>
            <a:endParaRPr lang="en-IN" sz="54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28AEC2B-5135-BFF7-E98F-416BBF8BAE53}"/>
              </a:ext>
            </a:extLst>
          </p:cNvPr>
          <p:cNvSpPr/>
          <p:nvPr/>
        </p:nvSpPr>
        <p:spPr>
          <a:xfrm>
            <a:off x="7120974" y="6140057"/>
            <a:ext cx="1551292" cy="1651819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02</a:t>
            </a:r>
            <a:endParaRPr lang="en-IN" sz="54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CC815E3-0343-C69C-C8CA-915095EF41B1}"/>
              </a:ext>
            </a:extLst>
          </p:cNvPr>
          <p:cNvSpPr/>
          <p:nvPr/>
        </p:nvSpPr>
        <p:spPr>
          <a:xfrm>
            <a:off x="11391890" y="6140056"/>
            <a:ext cx="1551292" cy="1651819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03</a:t>
            </a:r>
            <a:endParaRPr lang="en-IN" sz="54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3CAC096-68EA-BDE0-0895-1CF8341B4B1E}"/>
              </a:ext>
            </a:extLst>
          </p:cNvPr>
          <p:cNvSpPr/>
          <p:nvPr/>
        </p:nvSpPr>
        <p:spPr>
          <a:xfrm>
            <a:off x="15662806" y="6140056"/>
            <a:ext cx="1551292" cy="1651819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04</a:t>
            </a:r>
            <a:endParaRPr lang="en-IN" sz="54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05919D4-9247-ED4C-A3C9-5E2CB7F01B88}"/>
              </a:ext>
            </a:extLst>
          </p:cNvPr>
          <p:cNvSpPr/>
          <p:nvPr/>
        </p:nvSpPr>
        <p:spPr>
          <a:xfrm>
            <a:off x="20212502" y="6140055"/>
            <a:ext cx="1551292" cy="1651819"/>
          </a:xfrm>
          <a:prstGeom prst="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05</a:t>
            </a:r>
            <a:endParaRPr lang="en-IN" sz="54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6" name="Speech Bubble: Rectangle 145">
            <a:extLst>
              <a:ext uri="{FF2B5EF4-FFF2-40B4-BE49-F238E27FC236}">
                <a16:creationId xmlns:a16="http://schemas.microsoft.com/office/drawing/2014/main" id="{3C68CF1C-BB53-39E8-7CD3-A6A6D7A6CA7D}"/>
              </a:ext>
            </a:extLst>
          </p:cNvPr>
          <p:cNvSpPr/>
          <p:nvPr/>
        </p:nvSpPr>
        <p:spPr>
          <a:xfrm rot="10800000">
            <a:off x="1146674" y="8345551"/>
            <a:ext cx="3679902" cy="327976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Speech Bubble: Rectangle 146">
            <a:extLst>
              <a:ext uri="{FF2B5EF4-FFF2-40B4-BE49-F238E27FC236}">
                <a16:creationId xmlns:a16="http://schemas.microsoft.com/office/drawing/2014/main" id="{2BD078A4-3151-4316-55E7-B43F497465AE}"/>
              </a:ext>
            </a:extLst>
          </p:cNvPr>
          <p:cNvSpPr/>
          <p:nvPr/>
        </p:nvSpPr>
        <p:spPr>
          <a:xfrm rot="10800000">
            <a:off x="5483629" y="8405297"/>
            <a:ext cx="3679902" cy="3220024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Speech Bubble: Rectangle 147">
            <a:extLst>
              <a:ext uri="{FF2B5EF4-FFF2-40B4-BE49-F238E27FC236}">
                <a16:creationId xmlns:a16="http://schemas.microsoft.com/office/drawing/2014/main" id="{F4E91C72-0529-CFD4-8EAA-4A737F431576}"/>
              </a:ext>
            </a:extLst>
          </p:cNvPr>
          <p:cNvSpPr/>
          <p:nvPr/>
        </p:nvSpPr>
        <p:spPr>
          <a:xfrm rot="10800000">
            <a:off x="9820582" y="8405297"/>
            <a:ext cx="3679902" cy="3220024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Speech Bubble: Rectangle 148">
            <a:extLst>
              <a:ext uri="{FF2B5EF4-FFF2-40B4-BE49-F238E27FC236}">
                <a16:creationId xmlns:a16="http://schemas.microsoft.com/office/drawing/2014/main" id="{745E0C43-CAB5-1B9A-EAE0-47987303E4F6}"/>
              </a:ext>
            </a:extLst>
          </p:cNvPr>
          <p:cNvSpPr/>
          <p:nvPr/>
        </p:nvSpPr>
        <p:spPr>
          <a:xfrm rot="10800000">
            <a:off x="14183839" y="8405296"/>
            <a:ext cx="3679902" cy="3279769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Speech Bubble: Rectangle 149">
            <a:extLst>
              <a:ext uri="{FF2B5EF4-FFF2-40B4-BE49-F238E27FC236}">
                <a16:creationId xmlns:a16="http://schemas.microsoft.com/office/drawing/2014/main" id="{BDD2C1E9-067F-4A03-D29F-2F71FD8DD07C}"/>
              </a:ext>
            </a:extLst>
          </p:cNvPr>
          <p:cNvSpPr/>
          <p:nvPr/>
        </p:nvSpPr>
        <p:spPr>
          <a:xfrm rot="10800000">
            <a:off x="18568892" y="8345552"/>
            <a:ext cx="3679902" cy="3339514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7E83AB5-5656-8CED-FB26-27BEA1A10442}"/>
              </a:ext>
            </a:extLst>
          </p:cNvPr>
          <p:cNvSpPr txBox="1"/>
          <p:nvPr/>
        </p:nvSpPr>
        <p:spPr>
          <a:xfrm>
            <a:off x="1243674" y="8534485"/>
            <a:ext cx="355340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and completing words, sentences in the input text sequence.</a:t>
            </a:r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A65C718-F195-A49D-9CE9-95E6F49CAB3D}"/>
              </a:ext>
            </a:extLst>
          </p:cNvPr>
          <p:cNvSpPr txBox="1"/>
          <p:nvPr/>
        </p:nvSpPr>
        <p:spPr>
          <a:xfrm>
            <a:off x="5740158" y="8889035"/>
            <a:ext cx="314053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Multi-turn conversation with context retention.</a:t>
            </a:r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6AC5728-2AA2-7C01-EA94-5B1F519E7611}"/>
              </a:ext>
            </a:extLst>
          </p:cNvPr>
          <p:cNvSpPr txBox="1"/>
          <p:nvPr/>
        </p:nvSpPr>
        <p:spPr>
          <a:xfrm>
            <a:off x="9892688" y="8648102"/>
            <a:ext cx="35860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Instruction-based tasks such as text summarization, question-answering, etc.</a:t>
            </a:r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137E56F-571C-80A4-C3AD-89EFB6E8C801}"/>
              </a:ext>
            </a:extLst>
          </p:cNvPr>
          <p:cNvSpPr txBox="1"/>
          <p:nvPr/>
        </p:nvSpPr>
        <p:spPr>
          <a:xfrm>
            <a:off x="14300764" y="8648102"/>
            <a:ext cx="3553406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 Language Models and Diffusion models (analyze content, generate images)</a:t>
            </a:r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C12F0D8-E2E7-1CED-24C0-457578E2F99E}"/>
              </a:ext>
            </a:extLst>
          </p:cNvPr>
          <p:cNvSpPr txBox="1"/>
          <p:nvPr/>
        </p:nvSpPr>
        <p:spPr>
          <a:xfrm>
            <a:off x="18838574" y="8648102"/>
            <a:ext cx="314053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 autonomous tasks, integrate with external environments</a:t>
            </a:r>
            <a:endParaRPr lang="en-IN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0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2250415C-5BDE-1DF7-A5D1-CB24372D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A6CC4133-D075-E58B-781C-D1A71F3C1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What are AI Agents?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BD8E75B-9AE8-FCA7-C5C5-70903705A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AE365FAF-B12F-8182-0F83-E878AAAC6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716" y="169646"/>
            <a:ext cx="21862800" cy="120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This is how you are solving assignments; I know. </a:t>
            </a:r>
            <a:r>
              <a:rPr lang="en-IN" sz="4800" b="0" i="0" dirty="0">
                <a:solidFill>
                  <a:srgbClr val="BFBFBF"/>
                </a:solidFill>
                <a:effectLst/>
                <a:latin typeface="Google Sans" panose="020B0604020202020204" charset="0"/>
              </a:rPr>
              <a:t>🙂</a:t>
            </a:r>
            <a:endParaRPr sz="5400" dirty="0"/>
          </a:p>
        </p:txBody>
      </p:sp>
      <p:pic>
        <p:nvPicPr>
          <p:cNvPr id="1026" name="Picture 2" descr="Ignou Solved Assignment 2023 24 Session | Solved Answers">
            <a:extLst>
              <a:ext uri="{FF2B5EF4-FFF2-40B4-BE49-F238E27FC236}">
                <a16:creationId xmlns:a16="http://schemas.microsoft.com/office/drawing/2014/main" id="{130E1737-AF72-325D-A45B-81E78D68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55" y="1524138"/>
            <a:ext cx="3645866" cy="46044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58DA6-4B42-E266-D18C-F16F5A9D5317}"/>
              </a:ext>
            </a:extLst>
          </p:cNvPr>
          <p:cNvSpPr txBox="1"/>
          <p:nvPr/>
        </p:nvSpPr>
        <p:spPr>
          <a:xfrm>
            <a:off x="1126855" y="6279405"/>
            <a:ext cx="364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Click picture 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43D61-855C-D623-447C-4D661899CBAB}"/>
              </a:ext>
            </a:extLst>
          </p:cNvPr>
          <p:cNvSpPr txBox="1"/>
          <p:nvPr/>
        </p:nvSpPr>
        <p:spPr>
          <a:xfrm>
            <a:off x="6466037" y="6334780"/>
            <a:ext cx="6801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Upload it on Gemini/ChatGPT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1860-57C3-3FFF-03A6-810641EF28A7}"/>
              </a:ext>
            </a:extLst>
          </p:cNvPr>
          <p:cNvSpPr txBox="1"/>
          <p:nvPr/>
        </p:nvSpPr>
        <p:spPr>
          <a:xfrm>
            <a:off x="14698424" y="6334780"/>
            <a:ext cx="8184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Copy the answer blindly in a .docx file 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6BD0EA-63DA-E00B-D280-02BDDE4E3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099" y="1538458"/>
            <a:ext cx="8122060" cy="4604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4D2C37-0C6E-267E-5D72-F95160DE0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2301" y="1538458"/>
            <a:ext cx="9096375" cy="4590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 descr="Notification that student assignment has been submitted · Issue #499 ·  edehr/edehr · GitHub">
            <a:extLst>
              <a:ext uri="{FF2B5EF4-FFF2-40B4-BE49-F238E27FC236}">
                <a16:creationId xmlns:a16="http://schemas.microsoft.com/office/drawing/2014/main" id="{75FA2617-7A02-6FAA-08C2-31E4403C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537" y="8028636"/>
            <a:ext cx="9576034" cy="308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AACC61-4793-1EA0-279A-78C044A83CFB}"/>
              </a:ext>
            </a:extLst>
          </p:cNvPr>
          <p:cNvSpPr txBox="1"/>
          <p:nvPr/>
        </p:nvSpPr>
        <p:spPr>
          <a:xfrm>
            <a:off x="12317047" y="11527544"/>
            <a:ext cx="957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5: Turn in your assignment (upload on portal or send an email to your course instructor).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3D13538-A515-B458-87AD-C38C113CA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520" y="7237033"/>
            <a:ext cx="8909242" cy="42447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B74BD54-700C-BADD-5738-6704AFEF1DE4}"/>
              </a:ext>
            </a:extLst>
          </p:cNvPr>
          <p:cNvSpPr txBox="1"/>
          <p:nvPr/>
        </p:nvSpPr>
        <p:spPr>
          <a:xfrm>
            <a:off x="2669339" y="11527544"/>
            <a:ext cx="7500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4: Edit it to make it look like you did it all yourself and save as PDF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6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96C815B-73B9-58D6-53D8-6DA74FB2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7DA5B31A-5383-21F9-3D07-8745AF017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88288" y="247909"/>
            <a:ext cx="3616200" cy="76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But alas…</a:t>
            </a:r>
            <a:endParaRPr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185F7-D2BA-EA99-6CF2-86DF5E8C2EE9}"/>
              </a:ext>
            </a:extLst>
          </p:cNvPr>
          <p:cNvSpPr txBox="1"/>
          <p:nvPr/>
        </p:nvSpPr>
        <p:spPr>
          <a:xfrm>
            <a:off x="2120004" y="8769610"/>
            <a:ext cx="2014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if you could automate all of this by having a system manage the </a:t>
            </a:r>
            <a:r>
              <a:rPr lang="en-US" sz="3600" u="sng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tasks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you?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BBA41-71BA-D410-FE22-798258FD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510" y="9511660"/>
            <a:ext cx="1988122" cy="2313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4AE83-FAF6-F28C-4094-0F2A7795A951}"/>
              </a:ext>
            </a:extLst>
          </p:cNvPr>
          <p:cNvSpPr txBox="1"/>
          <p:nvPr/>
        </p:nvSpPr>
        <p:spPr>
          <a:xfrm>
            <a:off x="8812853" y="11825423"/>
            <a:ext cx="619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Introducing AI Agents…</a:t>
            </a:r>
            <a:endParaRPr lang="en-IN" sz="36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69A589-1A10-C9E6-F4C0-24DAAD8A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538" y="1244246"/>
            <a:ext cx="5109699" cy="735333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BA7CCD-9DA1-74EC-01F2-1482588913DA}"/>
              </a:ext>
            </a:extLst>
          </p:cNvPr>
          <p:cNvCxnSpPr>
            <a:cxnSpLocks/>
          </p:cNvCxnSpPr>
          <p:nvPr/>
        </p:nvCxnSpPr>
        <p:spPr>
          <a:xfrm flipH="1">
            <a:off x="17217480" y="5080364"/>
            <a:ext cx="2" cy="368924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FDA2B5-1E02-6355-A894-4EB1D5C5B44F}"/>
              </a:ext>
            </a:extLst>
          </p:cNvPr>
          <p:cNvCxnSpPr/>
          <p:nvPr/>
        </p:nvCxnSpPr>
        <p:spPr>
          <a:xfrm>
            <a:off x="17217481" y="5080364"/>
            <a:ext cx="9590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790CF4-FA94-42D2-F932-CE798179C171}"/>
              </a:ext>
            </a:extLst>
          </p:cNvPr>
          <p:cNvSpPr txBox="1"/>
          <p:nvPr/>
        </p:nvSpPr>
        <p:spPr>
          <a:xfrm>
            <a:off x="18232624" y="4883402"/>
            <a:ext cx="3699633" cy="461665"/>
          </a:xfrm>
          <a:prstGeom prst="rect">
            <a:avLst/>
          </a:prstGeom>
          <a:noFill/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RAG on textbook/notes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6E395A-E785-E0A1-A1AD-B99EB6F371A1}"/>
              </a:ext>
            </a:extLst>
          </p:cNvPr>
          <p:cNvCxnSpPr/>
          <p:nvPr/>
        </p:nvCxnSpPr>
        <p:spPr>
          <a:xfrm>
            <a:off x="17217481" y="5958134"/>
            <a:ext cx="9590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43940E-54F1-6F07-7D3B-BF9428AAAFD4}"/>
              </a:ext>
            </a:extLst>
          </p:cNvPr>
          <p:cNvSpPr txBox="1"/>
          <p:nvPr/>
        </p:nvSpPr>
        <p:spPr>
          <a:xfrm>
            <a:off x="18232626" y="5727302"/>
            <a:ext cx="5274146" cy="461665"/>
          </a:xfrm>
          <a:prstGeom prst="rect">
            <a:avLst/>
          </a:prstGeom>
          <a:noFill/>
          <a:ln>
            <a:solidFill>
              <a:srgbClr val="2B82FB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Reasoning to answer the questions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0D6065-00B1-76FF-5AD0-6F1C8FDDEE7E}"/>
              </a:ext>
            </a:extLst>
          </p:cNvPr>
          <p:cNvCxnSpPr/>
          <p:nvPr/>
        </p:nvCxnSpPr>
        <p:spPr>
          <a:xfrm>
            <a:off x="17217480" y="6835443"/>
            <a:ext cx="9590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DF2D56-0F2A-B20F-8CA3-D3C2B5CE533D}"/>
              </a:ext>
            </a:extLst>
          </p:cNvPr>
          <p:cNvSpPr txBox="1"/>
          <p:nvPr/>
        </p:nvSpPr>
        <p:spPr>
          <a:xfrm>
            <a:off x="18232623" y="6552282"/>
            <a:ext cx="2976995" cy="461665"/>
          </a:xfrm>
          <a:prstGeom prst="rect">
            <a:avLst/>
          </a:prstGeom>
          <a:noFill/>
          <a:ln>
            <a:solidFill>
              <a:srgbClr val="FBBC05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BBC0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Verify the answers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E49626-A0E3-AE34-A7DB-2D4FEE6A2546}"/>
              </a:ext>
            </a:extLst>
          </p:cNvPr>
          <p:cNvCxnSpPr/>
          <p:nvPr/>
        </p:nvCxnSpPr>
        <p:spPr>
          <a:xfrm>
            <a:off x="17217480" y="7694879"/>
            <a:ext cx="9590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DA7AF1-C2B4-BFDA-8CD5-A0E917101F85}"/>
              </a:ext>
            </a:extLst>
          </p:cNvPr>
          <p:cNvSpPr txBox="1"/>
          <p:nvPr/>
        </p:nvSpPr>
        <p:spPr>
          <a:xfrm>
            <a:off x="18232625" y="7464047"/>
            <a:ext cx="3699631" cy="461664"/>
          </a:xfrm>
          <a:prstGeom prst="rect">
            <a:avLst/>
          </a:prstGeom>
          <a:noFill/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Create a PDF/document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E8631D-F1D8-BC07-F232-9AF07EE30C53}"/>
              </a:ext>
            </a:extLst>
          </p:cNvPr>
          <p:cNvCxnSpPr/>
          <p:nvPr/>
        </p:nvCxnSpPr>
        <p:spPr>
          <a:xfrm>
            <a:off x="17217480" y="8594401"/>
            <a:ext cx="9590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B55AB9-145D-EED9-E2B7-18179B268DC3}"/>
              </a:ext>
            </a:extLst>
          </p:cNvPr>
          <p:cNvSpPr txBox="1"/>
          <p:nvPr/>
        </p:nvSpPr>
        <p:spPr>
          <a:xfrm>
            <a:off x="18232625" y="8307946"/>
            <a:ext cx="4828098" cy="461655"/>
          </a:xfrm>
          <a:prstGeom prst="rect">
            <a:avLst/>
          </a:prstGeom>
          <a:noFill/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Send an email to your professor</a:t>
            </a:r>
          </a:p>
        </p:txBody>
      </p:sp>
    </p:spTree>
    <p:extLst>
      <p:ext uri="{BB962C8B-B14F-4D97-AF65-F5344CB8AC3E}">
        <p14:creationId xmlns:p14="http://schemas.microsoft.com/office/powerpoint/2010/main" val="204544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1" grpId="0" animBg="1"/>
      <p:bldP spid="23" grpId="0" animBg="1"/>
      <p:bldP spid="26" grpId="0" animBg="1"/>
      <p:bldP spid="28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B739454-18D2-ECD1-9AD6-80FAB66F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B3EE5A3-BD57-FBAC-7A06-3FD4E242D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018" y="47318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AI Agents</a:t>
            </a:r>
            <a:endParaRPr sz="5400" dirty="0"/>
          </a:p>
        </p:txBody>
      </p:sp>
      <p:sp>
        <p:nvSpPr>
          <p:cNvPr id="53" name="Google Shape;162;p23">
            <a:extLst>
              <a:ext uri="{FF2B5EF4-FFF2-40B4-BE49-F238E27FC236}">
                <a16:creationId xmlns:a16="http://schemas.microsoft.com/office/drawing/2014/main" id="{0A92925E-476B-59E9-94C6-96582BBC6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018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 Agents are autonomous systems designed to perform tasks or make decisions on their own, often with the help of LLMs or other AI technologies.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To build efficient systems, the LLMs must have access to the real-world data beyond its own knowledge – example: browsing the web to get external data (agency) and perform tasks.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 simple words, AI Agents are programs where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LLM outputs control the workflow</a:t>
            </a: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>
              <a:buSzPct val="80000"/>
            </a:pP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B74CB5-FEDC-9227-32F9-2D17832F3A30}"/>
              </a:ext>
            </a:extLst>
          </p:cNvPr>
          <p:cNvSpPr/>
          <p:nvPr/>
        </p:nvSpPr>
        <p:spPr>
          <a:xfrm>
            <a:off x="7256204" y="8613057"/>
            <a:ext cx="3038168" cy="1546606"/>
          </a:xfrm>
          <a:prstGeom prst="roundRect">
            <a:avLst/>
          </a:prstGeom>
          <a:solidFill>
            <a:srgbClr val="FBEBE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rgbClr val="EA4335"/>
                </a:solidFill>
                <a:latin typeface="Cabin Sketch" panose="020B0503050202020004" pitchFamily="34" charset="0"/>
                <a:ea typeface="Google Sans" panose="020B0604020202020204" charset="0"/>
                <a:cs typeface="Google Sans" panose="020B0604020202020204" charset="0"/>
              </a:rPr>
              <a:t>LLM</a:t>
            </a:r>
            <a:endParaRPr lang="en-IN" sz="5000" b="1" dirty="0">
              <a:solidFill>
                <a:srgbClr val="EA4335"/>
              </a:solidFill>
              <a:latin typeface="Cabin Sketch" panose="020B0503050202020004" pitchFamily="3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DD1BF8-258C-BCEC-4200-4F78FD726FDA}"/>
              </a:ext>
            </a:extLst>
          </p:cNvPr>
          <p:cNvSpPr txBox="1"/>
          <p:nvPr/>
        </p:nvSpPr>
        <p:spPr>
          <a:xfrm>
            <a:off x="3628103" y="8878529"/>
            <a:ext cx="303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B82FB"/>
                </a:solidFill>
                <a:latin typeface="Cabin Sketch" panose="020B0503050202020004" pitchFamily="34" charset="0"/>
              </a:rPr>
              <a:t>Input</a:t>
            </a:r>
            <a:endParaRPr lang="en-IN" sz="5400" b="1" dirty="0">
              <a:solidFill>
                <a:srgbClr val="2B82FB"/>
              </a:solidFill>
              <a:latin typeface="Cabin Sketch" panose="020B0503050202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377E82-5526-4696-D74F-8E8C13B53DEE}"/>
              </a:ext>
            </a:extLst>
          </p:cNvPr>
          <p:cNvSpPr txBox="1"/>
          <p:nvPr/>
        </p:nvSpPr>
        <p:spPr>
          <a:xfrm>
            <a:off x="11921613" y="8878529"/>
            <a:ext cx="303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B82FB"/>
                </a:solidFill>
                <a:latin typeface="Cabin Sketch" panose="020B0503050202020004" pitchFamily="34" charset="0"/>
              </a:rPr>
              <a:t>Output</a:t>
            </a:r>
            <a:endParaRPr lang="en-IN" sz="5400" b="1" dirty="0">
              <a:solidFill>
                <a:srgbClr val="2B82FB"/>
              </a:solidFill>
              <a:latin typeface="Cabin Sketch" panose="020B0503050202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98A60F-C12F-A1A8-B555-13F38D6AB1FD}"/>
              </a:ext>
            </a:extLst>
          </p:cNvPr>
          <p:cNvCxnSpPr/>
          <p:nvPr/>
        </p:nvCxnSpPr>
        <p:spPr>
          <a:xfrm>
            <a:off x="5840361" y="9386360"/>
            <a:ext cx="1120877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D5B5D1-7CC6-594D-03ED-BC461666D8A7}"/>
              </a:ext>
            </a:extLst>
          </p:cNvPr>
          <p:cNvCxnSpPr/>
          <p:nvPr/>
        </p:nvCxnSpPr>
        <p:spPr>
          <a:xfrm>
            <a:off x="10465761" y="9386360"/>
            <a:ext cx="1120877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04BD98-76AF-A1C8-EE4A-06192C383A41}"/>
              </a:ext>
            </a:extLst>
          </p:cNvPr>
          <p:cNvCxnSpPr/>
          <p:nvPr/>
        </p:nvCxnSpPr>
        <p:spPr>
          <a:xfrm>
            <a:off x="14659219" y="9386360"/>
            <a:ext cx="1120877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7BED2EE-80DD-DC13-F7EE-4CD92E65E86D}"/>
              </a:ext>
            </a:extLst>
          </p:cNvPr>
          <p:cNvSpPr/>
          <p:nvPr/>
        </p:nvSpPr>
        <p:spPr>
          <a:xfrm>
            <a:off x="16176523" y="8527243"/>
            <a:ext cx="3468327" cy="1546606"/>
          </a:xfrm>
          <a:prstGeom prst="roundRect">
            <a:avLst/>
          </a:prstGeom>
          <a:solidFill>
            <a:srgbClr val="DFF5E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34A853"/>
                </a:solidFill>
                <a:latin typeface="Cabin Sketch" panose="020B0503050202020004" pitchFamily="34" charset="0"/>
                <a:ea typeface="Google Sans" panose="020B0604020202020204" charset="0"/>
                <a:cs typeface="Google Sans" panose="020B0604020202020204" charset="0"/>
              </a:rPr>
              <a:t>Perform tasks</a:t>
            </a:r>
            <a:endParaRPr lang="en-IN" sz="4400" b="1" dirty="0">
              <a:solidFill>
                <a:srgbClr val="34A853"/>
              </a:solidFill>
              <a:latin typeface="Cabin Sketch" panose="020B0503050202020004" pitchFamily="3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EBDDB6EA-1DB5-E562-6159-F8E50C618055}"/>
              </a:ext>
            </a:extLst>
          </p:cNvPr>
          <p:cNvSpPr/>
          <p:nvPr/>
        </p:nvSpPr>
        <p:spPr>
          <a:xfrm>
            <a:off x="2831690" y="7669162"/>
            <a:ext cx="17924207" cy="3244644"/>
          </a:xfrm>
          <a:prstGeom prst="frame">
            <a:avLst/>
          </a:prstGeom>
          <a:pattFill prst="lgGrid">
            <a:fgClr>
              <a:srgbClr val="FBBC05"/>
            </a:fgClr>
            <a:bgClr>
              <a:schemeClr val="bg1"/>
            </a:bgClr>
          </a:pattFill>
          <a:ln w="0" cmpd="tri">
            <a:solidFill>
              <a:srgbClr val="FBBC05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3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69FC7CA7-9F33-7F75-063E-91BD5A6A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8A907187-705E-8AF4-B843-2F1ACF8A0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018" y="282620"/>
            <a:ext cx="21862800" cy="972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Architecture of a typical AI Agent</a:t>
            </a:r>
            <a:endParaRPr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025E51-E856-2B5E-B614-3F803B31D0AB}"/>
              </a:ext>
            </a:extLst>
          </p:cNvPr>
          <p:cNvSpPr/>
          <p:nvPr/>
        </p:nvSpPr>
        <p:spPr>
          <a:xfrm>
            <a:off x="11153332" y="5436492"/>
            <a:ext cx="1713054" cy="9095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LLM</a:t>
            </a:r>
            <a:endParaRPr lang="en-IN" sz="32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9BB28-7A66-F13C-2838-5FA5BD0DF23D}"/>
              </a:ext>
            </a:extLst>
          </p:cNvPr>
          <p:cNvSpPr/>
          <p:nvPr/>
        </p:nvSpPr>
        <p:spPr>
          <a:xfrm>
            <a:off x="4913535" y="1504993"/>
            <a:ext cx="13403766" cy="16280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System Prompt: </a:t>
            </a:r>
            <a:br>
              <a:rPr lang="en-US" sz="28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</a:t>
            </a:r>
            <a:r>
              <a:rPr lang="en-US" sz="28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“You are a meteorologist, use Python and web search to predict tomorrow’s   </a:t>
            </a:r>
            <a:br>
              <a:rPr lang="en-US" sz="28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8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  temperature from open-source data and answer some questions.”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789E7E-9CF6-6DA3-0D2C-AE3153323356}"/>
              </a:ext>
            </a:extLst>
          </p:cNvPr>
          <p:cNvSpPr/>
          <p:nvPr/>
        </p:nvSpPr>
        <p:spPr>
          <a:xfrm>
            <a:off x="8207749" y="3277698"/>
            <a:ext cx="7582829" cy="970521"/>
          </a:xfrm>
          <a:prstGeom prst="rect">
            <a:avLst/>
          </a:prstGeom>
          <a:solidFill>
            <a:srgbClr val="E8F8ED"/>
          </a:solidFill>
          <a:ln w="38100">
            <a:solidFill>
              <a:srgbClr val="34A85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Memory</a:t>
            </a:r>
            <a:endParaRPr lang="en-US" sz="32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E6600-8039-619B-927C-E41E960EDF75}"/>
              </a:ext>
            </a:extLst>
          </p:cNvPr>
          <p:cNvSpPr/>
          <p:nvPr/>
        </p:nvSpPr>
        <p:spPr>
          <a:xfrm>
            <a:off x="8218446" y="4325083"/>
            <a:ext cx="7582829" cy="57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 = System Prompt +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585C6-AB5E-1EC3-6A32-66815F222911}"/>
              </a:ext>
            </a:extLst>
          </p:cNvPr>
          <p:cNvSpPr/>
          <p:nvPr/>
        </p:nvSpPr>
        <p:spPr>
          <a:xfrm>
            <a:off x="7086521" y="6813288"/>
            <a:ext cx="9248074" cy="1015233"/>
          </a:xfrm>
          <a:prstGeom prst="rect">
            <a:avLst/>
          </a:prstGeom>
          <a:solidFill>
            <a:srgbClr val="FEF4D6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LLM Output:</a:t>
            </a:r>
            <a:br>
              <a:rPr lang="en-US" sz="23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23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23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Fetching weather data, training model, searching for anomalies.</a:t>
            </a:r>
            <a:endParaRPr lang="en-IN" sz="23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DAB06-4542-DBCB-0DF3-026171ACDF3B}"/>
              </a:ext>
            </a:extLst>
          </p:cNvPr>
          <p:cNvSpPr/>
          <p:nvPr/>
        </p:nvSpPr>
        <p:spPr>
          <a:xfrm>
            <a:off x="8400585" y="8269833"/>
            <a:ext cx="7582829" cy="784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tool call(s) from output</a:t>
            </a:r>
            <a:endParaRPr lang="en-IN" sz="28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1C394-2011-8723-C31C-C860F8BE9F41}"/>
              </a:ext>
            </a:extLst>
          </p:cNvPr>
          <p:cNvSpPr/>
          <p:nvPr/>
        </p:nvSpPr>
        <p:spPr>
          <a:xfrm>
            <a:off x="11244267" y="9635696"/>
            <a:ext cx="1509788" cy="1041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Tools </a:t>
            </a:r>
            <a:endParaRPr lang="en-IN" sz="2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F3DE30-30EB-E610-2FB1-806D1CCC1372}"/>
              </a:ext>
            </a:extLst>
          </p:cNvPr>
          <p:cNvCxnSpPr>
            <a:stCxn id="7" idx="2"/>
            <a:endCxn id="2" idx="0"/>
          </p:cNvCxnSpPr>
          <p:nvPr/>
        </p:nvCxnSpPr>
        <p:spPr>
          <a:xfrm flipH="1">
            <a:off x="12009859" y="4904512"/>
            <a:ext cx="2" cy="531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D83D4F-2454-E7FC-B3E4-948A2F699CFB}"/>
              </a:ext>
            </a:extLst>
          </p:cNvPr>
          <p:cNvCxnSpPr/>
          <p:nvPr/>
        </p:nvCxnSpPr>
        <p:spPr>
          <a:xfrm flipH="1">
            <a:off x="12009859" y="6385133"/>
            <a:ext cx="1" cy="43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79F2D-E19E-64F7-088C-22C815BFD693}"/>
              </a:ext>
            </a:extLst>
          </p:cNvPr>
          <p:cNvCxnSpPr>
            <a:cxnSpLocks/>
          </p:cNvCxnSpPr>
          <p:nvPr/>
        </p:nvCxnSpPr>
        <p:spPr>
          <a:xfrm flipH="1">
            <a:off x="11999162" y="7828521"/>
            <a:ext cx="1" cy="43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A3D7DC-6853-F55E-43C4-05F16CBA5206}"/>
              </a:ext>
            </a:extLst>
          </p:cNvPr>
          <p:cNvCxnSpPr>
            <a:cxnSpLocks/>
          </p:cNvCxnSpPr>
          <p:nvPr/>
        </p:nvCxnSpPr>
        <p:spPr>
          <a:xfrm flipH="1">
            <a:off x="11999161" y="9174945"/>
            <a:ext cx="1" cy="43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37391F5-1C2F-8EA9-985A-1A0A4691AE22}"/>
              </a:ext>
            </a:extLst>
          </p:cNvPr>
          <p:cNvSpPr/>
          <p:nvPr/>
        </p:nvSpPr>
        <p:spPr>
          <a:xfrm>
            <a:off x="10578775" y="11579163"/>
            <a:ext cx="2840772" cy="909598"/>
          </a:xfrm>
          <a:prstGeom prst="rect">
            <a:avLst/>
          </a:prstGeom>
          <a:solidFill>
            <a:srgbClr val="E8F8ED"/>
          </a:solidFill>
          <a:ln w="3810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Final Output</a:t>
            </a:r>
            <a:endParaRPr lang="en-IN" sz="2800" b="1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BB8A7-33F2-95E5-FB05-B626E76A4033}"/>
              </a:ext>
            </a:extLst>
          </p:cNvPr>
          <p:cNvSpPr/>
          <p:nvPr/>
        </p:nvSpPr>
        <p:spPr>
          <a:xfrm>
            <a:off x="18457673" y="9679518"/>
            <a:ext cx="3019575" cy="909598"/>
          </a:xfrm>
          <a:prstGeom prst="rect">
            <a:avLst/>
          </a:prstGeom>
          <a:solidFill>
            <a:srgbClr val="FEF4D6"/>
          </a:solidFill>
          <a:ln w="38100">
            <a:solidFill>
              <a:srgbClr val="FBBC0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Execute Next Step</a:t>
            </a:r>
            <a:endParaRPr lang="en-IN" sz="2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BC4CC68-8519-A7F6-F00C-13C92DC64766}"/>
              </a:ext>
            </a:extLst>
          </p:cNvPr>
          <p:cNvCxnSpPr>
            <a:cxnSpLocks/>
            <a:stCxn id="22" idx="0"/>
            <a:endCxn id="6" idx="3"/>
          </p:cNvCxnSpPr>
          <p:nvPr/>
        </p:nvCxnSpPr>
        <p:spPr>
          <a:xfrm rot="16200000" flipV="1">
            <a:off x="14920741" y="4632797"/>
            <a:ext cx="5916559" cy="4176883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2DB573-7B15-96F3-BF4B-9EFF0124FBB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2754055" y="10156567"/>
            <a:ext cx="57036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EFB75B-4D78-1E24-179E-1DE4C6D0B7C0}"/>
              </a:ext>
            </a:extLst>
          </p:cNvPr>
          <p:cNvCxnSpPr>
            <a:cxnSpLocks/>
          </p:cNvCxnSpPr>
          <p:nvPr/>
        </p:nvCxnSpPr>
        <p:spPr>
          <a:xfrm>
            <a:off x="12042157" y="10655188"/>
            <a:ext cx="0" cy="890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5B2EE2F-4FA6-CC72-900D-8922407DCA86}"/>
              </a:ext>
            </a:extLst>
          </p:cNvPr>
          <p:cNvSpPr txBox="1"/>
          <p:nvPr/>
        </p:nvSpPr>
        <p:spPr>
          <a:xfrm>
            <a:off x="14286144" y="9915659"/>
            <a:ext cx="2619104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Incorrect answer</a:t>
            </a:r>
            <a:endParaRPr lang="en-IN" sz="2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556F86-AF97-D550-10C9-4AC5ADAD6739}"/>
              </a:ext>
            </a:extLst>
          </p:cNvPr>
          <p:cNvSpPr txBox="1"/>
          <p:nvPr/>
        </p:nvSpPr>
        <p:spPr>
          <a:xfrm>
            <a:off x="10966063" y="10867054"/>
            <a:ext cx="2453484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Correct answer</a:t>
            </a:r>
            <a:endParaRPr lang="en-IN" sz="2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305095-E1CE-CBD4-8B82-7192DAA893CA}"/>
              </a:ext>
            </a:extLst>
          </p:cNvPr>
          <p:cNvSpPr txBox="1"/>
          <p:nvPr/>
        </p:nvSpPr>
        <p:spPr>
          <a:xfrm>
            <a:off x="16151168" y="5555506"/>
            <a:ext cx="579863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Grounding with more reliable sources of information to improve accuracy.</a:t>
            </a:r>
            <a:endParaRPr lang="en-IN" sz="2200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5043C2-EC25-14A7-80BD-498FFB72CA3C}"/>
              </a:ext>
            </a:extLst>
          </p:cNvPr>
          <p:cNvSpPr txBox="1"/>
          <p:nvPr/>
        </p:nvSpPr>
        <p:spPr>
          <a:xfrm>
            <a:off x="13492972" y="11918439"/>
            <a:ext cx="753822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Tomorrow's predicted temperature is 25°C.</a:t>
            </a:r>
            <a:endParaRPr lang="en-IN" sz="2200" i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37040F4-CBC8-350C-0A5B-D8752DFB7893}"/>
              </a:ext>
            </a:extLst>
          </p:cNvPr>
          <p:cNvSpPr/>
          <p:nvPr/>
        </p:nvSpPr>
        <p:spPr>
          <a:xfrm>
            <a:off x="443893" y="4308547"/>
            <a:ext cx="6200526" cy="7174845"/>
          </a:xfrm>
          <a:prstGeom prst="round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Prompt:</a:t>
            </a:r>
            <a:b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“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Predict tomorrow’s temperature in Chandigarh.”</a:t>
            </a:r>
            <a:b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LLM: </a:t>
            </a:r>
            <a:b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Gemini, Gemma, Llama, Qwen, etc.</a:t>
            </a:r>
          </a:p>
          <a:p>
            <a:b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Memory:</a:t>
            </a:r>
            <a:b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Stores previous responses for future reasoning.</a:t>
            </a: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b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Tools:</a:t>
            </a:r>
            <a:b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Web browser, search engine, API calls, functions, etc.</a:t>
            </a:r>
            <a:endParaRPr lang="en-IN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56140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1667</Words>
  <Application>Microsoft Office PowerPoint</Application>
  <PresentationFormat>Custom</PresentationFormat>
  <Paragraphs>320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Consolas</vt:lpstr>
      <vt:lpstr>Google Sans</vt:lpstr>
      <vt:lpstr>Arial</vt:lpstr>
      <vt:lpstr>Cabin Sketch</vt:lpstr>
      <vt:lpstr>Experts Master</vt:lpstr>
      <vt:lpstr>PowerPoint Presentation</vt:lpstr>
      <vt:lpstr>$whoami</vt:lpstr>
      <vt:lpstr>Content</vt:lpstr>
      <vt:lpstr>Evolution of LLM applications</vt:lpstr>
      <vt:lpstr>What are AI Agents?</vt:lpstr>
      <vt:lpstr>This is how you are solving assignments; I know. 🙂</vt:lpstr>
      <vt:lpstr>But alas…</vt:lpstr>
      <vt:lpstr>AI Agents</vt:lpstr>
      <vt:lpstr>Architecture of a typical AI Agent</vt:lpstr>
      <vt:lpstr>Types of AI Agents and Agentic Systems</vt:lpstr>
      <vt:lpstr>PowerPoint Presentation</vt:lpstr>
      <vt:lpstr>AI Agent Frameworks</vt:lpstr>
      <vt:lpstr>PowerPoint Presentation</vt:lpstr>
      <vt:lpstr>Hugging Face SmolAgents</vt:lpstr>
      <vt:lpstr>SmolAgents</vt:lpstr>
      <vt:lpstr>Hands-on Examples</vt:lpstr>
      <vt:lpstr>Hands-on with SmolAgents</vt:lpstr>
      <vt:lpstr>Vertex AI  Agent Builder</vt:lpstr>
      <vt:lpstr>Vertex AI Agent Builder</vt:lpstr>
      <vt:lpstr>Hands-on with Vertex AI Agent Builder: Chat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excited to see what you build with AI Agents.   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1293</cp:revision>
  <dcterms:modified xsi:type="dcterms:W3CDTF">2025-01-25T10:00:42Z</dcterms:modified>
</cp:coreProperties>
</file>